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handoutMasterIdLst>
    <p:handoutMasterId r:id="rId65"/>
  </p:handoutMasterIdLst>
  <p:sldIdLst>
    <p:sldId id="256" r:id="rId2"/>
    <p:sldId id="257" r:id="rId3"/>
    <p:sldId id="307" r:id="rId4"/>
    <p:sldId id="305" r:id="rId5"/>
    <p:sldId id="306" r:id="rId6"/>
    <p:sldId id="320" r:id="rId7"/>
    <p:sldId id="312" r:id="rId8"/>
    <p:sldId id="309" r:id="rId9"/>
    <p:sldId id="258" r:id="rId10"/>
    <p:sldId id="300" r:id="rId11"/>
    <p:sldId id="260" r:id="rId12"/>
    <p:sldId id="261" r:id="rId13"/>
    <p:sldId id="262" r:id="rId14"/>
    <p:sldId id="263" r:id="rId15"/>
    <p:sldId id="326" r:id="rId16"/>
    <p:sldId id="310" r:id="rId17"/>
    <p:sldId id="265" r:id="rId18"/>
    <p:sldId id="311" r:id="rId19"/>
    <p:sldId id="313" r:id="rId20"/>
    <p:sldId id="314" r:id="rId21"/>
    <p:sldId id="315" r:id="rId22"/>
    <p:sldId id="290" r:id="rId23"/>
    <p:sldId id="266" r:id="rId24"/>
    <p:sldId id="322" r:id="rId25"/>
    <p:sldId id="287" r:id="rId26"/>
    <p:sldId id="288" r:id="rId27"/>
    <p:sldId id="296" r:id="rId28"/>
    <p:sldId id="325" r:id="rId29"/>
    <p:sldId id="267" r:id="rId30"/>
    <p:sldId id="283" r:id="rId31"/>
    <p:sldId id="270" r:id="rId32"/>
    <p:sldId id="275" r:id="rId33"/>
    <p:sldId id="276" r:id="rId34"/>
    <p:sldId id="297" r:id="rId35"/>
    <p:sldId id="278" r:id="rId36"/>
    <p:sldId id="279" r:id="rId37"/>
    <p:sldId id="280" r:id="rId38"/>
    <p:sldId id="281" r:id="rId39"/>
    <p:sldId id="324" r:id="rId40"/>
    <p:sldId id="327" r:id="rId41"/>
    <p:sldId id="304" r:id="rId42"/>
    <p:sldId id="299" r:id="rId43"/>
    <p:sldId id="268" r:id="rId44"/>
    <p:sldId id="293" r:id="rId45"/>
    <p:sldId id="295" r:id="rId46"/>
    <p:sldId id="298" r:id="rId47"/>
    <p:sldId id="277" r:id="rId48"/>
    <p:sldId id="303" r:id="rId49"/>
    <p:sldId id="318" r:id="rId50"/>
    <p:sldId id="294" r:id="rId51"/>
    <p:sldId id="328" r:id="rId52"/>
    <p:sldId id="321" r:id="rId53"/>
    <p:sldId id="319" r:id="rId54"/>
    <p:sldId id="269" r:id="rId55"/>
    <p:sldId id="273" r:id="rId56"/>
    <p:sldId id="291" r:id="rId57"/>
    <p:sldId id="264" r:id="rId58"/>
    <p:sldId id="274" r:id="rId59"/>
    <p:sldId id="282" r:id="rId60"/>
    <p:sldId id="284" r:id="rId61"/>
    <p:sldId id="302" r:id="rId62"/>
    <p:sldId id="30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1" autoAdjust="0"/>
    <p:restoredTop sz="94660"/>
  </p:normalViewPr>
  <p:slideViewPr>
    <p:cSldViewPr snapToGrid="0" snapToObjects="1">
      <p:cViewPr varScale="1">
        <p:scale>
          <a:sx n="112" d="100"/>
          <a:sy n="112" d="100"/>
        </p:scale>
        <p:origin x="-10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CF552C-F4AF-8F48-9F4E-7D5B9335C988}" type="datetimeFigureOut">
              <a:rPr lang="en-US" smtClean="0"/>
              <a:t>4/12/13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B3BDFD-5964-D948-84A7-AD785E34126D}" type="slidenum">
              <a:rPr lang="en-US" smtClean="0"/>
              <a:t>‹#›</a:t>
            </a:fld>
            <a:endParaRPr lang="en-US"/>
          </a:p>
        </p:txBody>
      </p:sp>
    </p:spTree>
    <p:extLst>
      <p:ext uri="{BB962C8B-B14F-4D97-AF65-F5344CB8AC3E}">
        <p14:creationId xmlns:p14="http://schemas.microsoft.com/office/powerpoint/2010/main" val="2817522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51F41F-D367-184F-8359-B3EECFC3D343}" type="datetimeFigureOut">
              <a:rPr lang="en-US" smtClean="0"/>
              <a:t>4/12/13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97E68-98C8-1244-AE01-B8680ED524ED}" type="slidenum">
              <a:rPr lang="en-US" smtClean="0"/>
              <a:t>‹#›</a:t>
            </a:fld>
            <a:endParaRPr lang="en-US"/>
          </a:p>
        </p:txBody>
      </p:sp>
    </p:spTree>
    <p:extLst>
      <p:ext uri="{BB962C8B-B14F-4D97-AF65-F5344CB8AC3E}">
        <p14:creationId xmlns:p14="http://schemas.microsoft.com/office/powerpoint/2010/main" val="2536604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Forgive me, I’m a scientist …</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2</a:t>
            </a:fld>
            <a:endParaRPr lang="en-US"/>
          </a:p>
        </p:txBody>
      </p:sp>
    </p:spTree>
    <p:extLst>
      <p:ext uri="{BB962C8B-B14F-4D97-AF65-F5344CB8AC3E}">
        <p14:creationId xmlns:p14="http://schemas.microsoft.com/office/powerpoint/2010/main" val="345765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36</a:t>
            </a:fld>
            <a:endParaRPr lang="en-US"/>
          </a:p>
        </p:txBody>
      </p:sp>
    </p:spTree>
    <p:extLst>
      <p:ext uri="{BB962C8B-B14F-4D97-AF65-F5344CB8AC3E}">
        <p14:creationId xmlns:p14="http://schemas.microsoft.com/office/powerpoint/2010/main" val="222596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689196-2E53-5C4F-BA50-60DDFA7146EF}"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a:t>
            </a:r>
            <a:r>
              <a:rPr lang="en-US" baseline="0" dirty="0" smtClean="0"/>
              <a:t> has included information in a few different modalities. </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52</a:t>
            </a:fld>
            <a:endParaRPr lang="en-US"/>
          </a:p>
        </p:txBody>
      </p:sp>
    </p:spTree>
    <p:extLst>
      <p:ext uri="{BB962C8B-B14F-4D97-AF65-F5344CB8AC3E}">
        <p14:creationId xmlns:p14="http://schemas.microsoft.com/office/powerpoint/2010/main" val="179201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a:t>
            </a:r>
            <a:r>
              <a:rPr lang="en-US" baseline="0" dirty="0" err="1" smtClean="0"/>
              <a:t>p</a:t>
            </a:r>
            <a:r>
              <a:rPr lang="en-US" baseline="0" dirty="0" smtClean="0"/>
              <a:t>. 425. </a:t>
            </a:r>
            <a:endParaRPr lang="en-US" dirty="0"/>
          </a:p>
        </p:txBody>
      </p:sp>
      <p:sp>
        <p:nvSpPr>
          <p:cNvPr id="4" name="Slide Number Placeholder 3"/>
          <p:cNvSpPr>
            <a:spLocks noGrp="1"/>
          </p:cNvSpPr>
          <p:nvPr>
            <p:ph type="sldNum" sz="quarter" idx="10"/>
          </p:nvPr>
        </p:nvSpPr>
        <p:spPr/>
        <p:txBody>
          <a:bodyPr/>
          <a:lstStyle/>
          <a:p>
            <a:fld id="{581FE064-1096-3241-98E1-1CD050CA60A1}" type="slidenum">
              <a:rPr lang="en-US" smtClean="0"/>
              <a:pPr/>
              <a:t>62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3</a:t>
            </a:fld>
            <a:endParaRPr lang="en-US"/>
          </a:p>
        </p:txBody>
      </p:sp>
    </p:spTree>
    <p:extLst>
      <p:ext uri="{BB962C8B-B14F-4D97-AF65-F5344CB8AC3E}">
        <p14:creationId xmlns:p14="http://schemas.microsoft.com/office/powerpoint/2010/main" val="154151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saw logging clearing miles of forest each year. I joined a team of biologists and volunteers cataloging species that were going extinct before our eyes. </a:t>
            </a:r>
          </a:p>
          <a:p>
            <a:r>
              <a:rPr lang="en-US" baseline="0" dirty="0" smtClean="0"/>
              <a:t>We’re waiting for the tree to fall, then we rush in to look for creatures that live in the canopy. We called this “salvage biology”</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8</a:t>
            </a:fld>
            <a:endParaRPr lang="en-US"/>
          </a:p>
        </p:txBody>
      </p:sp>
    </p:spTree>
    <p:extLst>
      <p:ext uri="{BB962C8B-B14F-4D97-AF65-F5344CB8AC3E}">
        <p14:creationId xmlns:p14="http://schemas.microsoft.com/office/powerpoint/2010/main" val="270427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9</a:t>
            </a:fld>
            <a:endParaRPr lang="en-US"/>
          </a:p>
        </p:txBody>
      </p:sp>
    </p:spTree>
    <p:extLst>
      <p:ext uri="{BB962C8B-B14F-4D97-AF65-F5344CB8AC3E}">
        <p14:creationId xmlns:p14="http://schemas.microsoft.com/office/powerpoint/2010/main" val="117811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Who’s estimate?</a:t>
            </a:r>
            <a:r>
              <a:rPr lang="en-US" baseline="0" dirty="0" smtClean="0"/>
              <a:t> They don’t say. </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11</a:t>
            </a:fld>
            <a:endParaRPr lang="en-US"/>
          </a:p>
        </p:txBody>
      </p:sp>
    </p:spTree>
    <p:extLst>
      <p:ext uri="{BB962C8B-B14F-4D97-AF65-F5344CB8AC3E}">
        <p14:creationId xmlns:p14="http://schemas.microsoft.com/office/powerpoint/2010/main" val="175448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12</a:t>
            </a:fld>
            <a:endParaRPr lang="en-US"/>
          </a:p>
        </p:txBody>
      </p:sp>
    </p:spTree>
    <p:extLst>
      <p:ext uri="{BB962C8B-B14F-4D97-AF65-F5344CB8AC3E}">
        <p14:creationId xmlns:p14="http://schemas.microsoft.com/office/powerpoint/2010/main" val="265951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biggest danger of GW isn’t that we burst into flames,</a:t>
            </a:r>
            <a:r>
              <a:rPr lang="en-US" baseline="0" dirty="0" smtClean="0"/>
              <a:t> but that it leads to social chaos, wars, genocides. This is likely what befell the Maya, </a:t>
            </a:r>
            <a:r>
              <a:rPr lang="en-US" baseline="0" dirty="0" err="1" smtClean="0"/>
              <a:t>Anastasi</a:t>
            </a:r>
            <a:r>
              <a:rPr lang="en-US" baseline="0" dirty="0" smtClean="0"/>
              <a:t>, and other earlier societies.</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23</a:t>
            </a:fld>
            <a:endParaRPr lang="en-US"/>
          </a:p>
        </p:txBody>
      </p:sp>
    </p:spTree>
    <p:extLst>
      <p:ext uri="{BB962C8B-B14F-4D97-AF65-F5344CB8AC3E}">
        <p14:creationId xmlns:p14="http://schemas.microsoft.com/office/powerpoint/2010/main" val="204877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signs are a little counterintuitive</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30</a:t>
            </a:fld>
            <a:endParaRPr lang="en-US"/>
          </a:p>
        </p:txBody>
      </p:sp>
    </p:spTree>
    <p:extLst>
      <p:ext uri="{BB962C8B-B14F-4D97-AF65-F5344CB8AC3E}">
        <p14:creationId xmlns:p14="http://schemas.microsoft.com/office/powerpoint/2010/main" val="76769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dubious numbers – but disconcerting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C997E68-98C8-1244-AE01-B8680ED524ED}" type="slidenum">
              <a:rPr lang="en-US" smtClean="0"/>
              <a:t>34</a:t>
            </a:fld>
            <a:endParaRPr lang="en-US"/>
          </a:p>
        </p:txBody>
      </p:sp>
    </p:spTree>
    <p:extLst>
      <p:ext uri="{BB962C8B-B14F-4D97-AF65-F5344CB8AC3E}">
        <p14:creationId xmlns:p14="http://schemas.microsoft.com/office/powerpoint/2010/main" val="227734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8A5BD38-C818-C341-AA54-A7444B574852}"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C97415-E6B6-9C40-AE3D-ECC4515037EB}" type="datetime1">
              <a:rPr lang="en-US" smtClean="0"/>
              <a:t>4/12/13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1ADB4F95-90CD-7446-BD8A-C336D8A43798}" type="datetime1">
              <a:rPr lang="en-US" smtClean="0"/>
              <a:t>4/12/13</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ABDCC0E4-ED74-BA4C-8A4D-D7D555070D54}"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3708744-D784-194A-9E45-2DF63D6A9B5D}"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BD3929C-106E-304E-B636-5194D7C1D9AB}"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0546344-A16D-B74A-BCB2-9A491E2F25B0}"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7201CB1-DC9B-064A-B252-3590746C1B18}"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70A2BA-32A3-D44E-B564-51F7F86608B7}" type="datetime1">
              <a:rPr lang="en-US" smtClean="0"/>
              <a:t>4/12/13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995EE36-6974-2641-86D8-3A13C3C7ED98}" type="datetime1">
              <a:rPr lang="en-US" smtClean="0"/>
              <a:t>4/12/13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09BF4FF-DC65-F841-BF59-36C4DDACD35D}" type="datetime1">
              <a:rPr lang="en-US" smtClean="0"/>
              <a:t>4/12/13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F91F83F-9770-644E-A81C-84BF035378C6}" type="datetime1">
              <a:rPr lang="en-US" smtClean="0"/>
              <a:t>4/12/13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CC0E4-ED74-BA4C-8A4D-D7D555070D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2EFB1-42C1-8C4C-9EE0-73B977728500}" type="datetime1">
              <a:rPr lang="en-US" smtClean="0"/>
              <a:t>4/12/13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CC0E4-ED74-BA4C-8A4D-D7D555070D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C4830A9E-5AC1-B545-BB4A-E658A1DB559F}" type="datetime1">
              <a:rPr lang="en-US" smtClean="0"/>
              <a:t>4/12/13</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ABDCC0E4-ED74-BA4C-8A4D-D7D555070D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8ADBCFD7-BDCF-5245-8BC9-E91D26EB192C}" type="datetime1">
              <a:rPr lang="en-US" smtClean="0"/>
              <a:t>4/12/13</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8877300" y="6621200"/>
            <a:ext cx="342900" cy="319088"/>
          </a:xfrm>
          <a:prstGeom prst="rect">
            <a:avLst/>
          </a:prstGeom>
        </p:spPr>
        <p:txBody>
          <a:bodyPr vert="horz" lIns="91440" tIns="45720" rIns="91440" bIns="45720" rtlCol="0" anchor="ctr"/>
          <a:lstStyle>
            <a:lvl1pPr algn="ctr">
              <a:defRPr sz="900">
                <a:solidFill>
                  <a:schemeClr val="bg1"/>
                </a:solidFill>
              </a:defRPr>
            </a:lvl1pPr>
          </a:lstStyle>
          <a:p>
            <a:fld id="{ABDCC0E4-ED74-BA4C-8A4D-D7D555070D5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Diarrhoea" TargetMode="External"/><Relationship Id="rId4" Type="http://schemas.openxmlformats.org/officeDocument/2006/relationships/hyperlink" Target="http://en.wikipedia.org/wiki/Malaria" TargetMode="External"/><Relationship Id="rId5" Type="http://schemas.openxmlformats.org/officeDocument/2006/relationships/hyperlink" Target="http://en.wikipedia.org/wiki/Dengue_fever"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1" Type="http://schemas.openxmlformats.org/officeDocument/2006/relationships/hyperlink" Target="http://northerntruthseeker.blogspot.com/2011/08/global-warming-farce-science-is-now.html" TargetMode="External"/><Relationship Id="rId12" Type="http://schemas.openxmlformats.org/officeDocument/2006/relationships/hyperlink" Target="http://forum.prisonplanet.com/index.php?topic=216579.0" TargetMode="External"/><Relationship Id="rId13" Type="http://schemas.openxmlformats.org/officeDocument/2006/relationships/hyperlink" Target="http://midnightwatcher.wordpress.com/2011/08/27/new-convincing-evidence-indicates-global-warming-is-caused-by-cosmic-rays-and-the-sun-not-humans/" TargetMode="External"/><Relationship Id="rId14" Type="http://schemas.openxmlformats.org/officeDocument/2006/relationships/hyperlink" Target="http://www.calwatchdog.com/2011/08/30/maviglio-shuns-global-warming-logic/" TargetMode="External"/><Relationship Id="rId15" Type="http://schemas.openxmlformats.org/officeDocument/2006/relationships/hyperlink" Target="http://fosterfriess.com/campfire-blog/2011/08/30/study-global-warming-is-caused-by-the-sun-not-humans/" TargetMode="External"/><Relationship Id="rId1" Type="http://schemas.openxmlformats.org/officeDocument/2006/relationships/slideLayout" Target="../slideLayouts/slideLayout2.xml"/><Relationship Id="rId2" Type="http://schemas.openxmlformats.org/officeDocument/2006/relationships/hyperlink" Target="http://www.google.com/url?sa=t&amp;rct=j&amp;q=&amp;esrc=s&amp;source=web&amp;cd=1&amp;ved=0CCIQFjAA&amp;url=http://opinion.financialpost.com/2011/08/26/lawrence-solomon-science-now-settled/&amp;ei=MSlnUJ7dBsn8igKU1oHQBA&amp;usg=AFQjCNEYOXfenYLUs7IKKF-trRLcq1SCww" TargetMode="External"/><Relationship Id="rId3" Type="http://schemas.openxmlformats.org/officeDocument/2006/relationships/hyperlink" Target="http://www.google.com/url?sa=t&amp;rct=j&amp;q=&amp;esrc=s&amp;source=web&amp;cd=2&amp;ved=0CCgQFjAB&amp;url=http://nexus.2012info.ca/forum/showthread.php?5270-Global-Warming-Caused-by-Cosmic-Rays-and-the-Sun-Not-Humans&amp;ei=MSlnUJ7dBsn8igKU1oHQBA&amp;usg=AFQjCNGLeXQs5ALYeAFKasuoJQ42fp7Umw" TargetMode="External"/><Relationship Id="rId4" Type="http://schemas.openxmlformats.org/officeDocument/2006/relationships/hyperlink" Target="https://www.google.com/url?url=http://nexus.2012info.ca/forum/forumdisplay.php?27-Earth-Matters&amp;rct=j&amp;sa=X&amp;ei=MSlnUJ7dBsn8igKU1oHQBA&amp;ved=0CCkQ6QUoADAB&amp;q=Solomon,+Lawrence.+%E2%80%9CGlobal+Warming+Caused+by+Rays+and+the+Sun-Not+Humans&amp;usg=AFQjCNGIwEGh0Hvu0xnY5q9bI52-2JhO8w" TargetMode="External"/><Relationship Id="rId5" Type="http://schemas.openxmlformats.org/officeDocument/2006/relationships/hyperlink" Target="https://www.google.com/url?url=http://nexus.2012info.ca/forum/forumdisplay.php?28-Climate-amp-Environment&amp;rct=j&amp;sa=X&amp;ei=MSlnUJ7dBsn8igKU1oHQBA&amp;ved=0CCoQ6QUoATAB&amp;q=Solomon,+Lawrence.+%E2%80%9CGlobal+Warming+Caused+by+Rays+and+the+Sun-Not+Humans&amp;usg=AFQjCNG-sz0Ar6hcfprRr1PCI8x_xjkT2A" TargetMode="External"/><Relationship Id="rId6" Type="http://schemas.openxmlformats.org/officeDocument/2006/relationships/hyperlink" Target="http://www.ibtimes.com/alarmists-got-it-wrong-humans-not-responsible-climate-change-cern-307636" TargetMode="External"/><Relationship Id="rId7" Type="http://schemas.openxmlformats.org/officeDocument/2006/relationships/hyperlink" Target="http://channel9.msdn.com/Forums/Coffeehouse/Scientists-prove-Global-Warming-caused-by-the-sun-not-humans" TargetMode="External"/><Relationship Id="rId8" Type="http://schemas.openxmlformats.org/officeDocument/2006/relationships/hyperlink" Target="http://opinion.financialpost.com/2011/08/26/" TargetMode="External"/><Relationship Id="rId9" Type="http://schemas.openxmlformats.org/officeDocument/2006/relationships/hyperlink" Target="http://www.eutimes.net/2011/09/cern-the-sun-causes-global-warming/" TargetMode="External"/><Relationship Id="rId10" Type="http://schemas.openxmlformats.org/officeDocument/2006/relationships/hyperlink" Target="https://www.google.com/url?url=http://www.eutimes.net/category/science/astronomy/&amp;rct=j&amp;sa=X&amp;ei=MSlnUJ7dBsn8igKU1oHQBA&amp;ved=0CEAQ6QUoADAE&amp;q=Solomon,+Lawrence.+%E2%80%9CGlobal+Warming+Caused+by+Rays+and+the+Sun-Not+Humans&amp;usg=AFQjCNFbADUydkrtvIhljMyCJhtXXqKsqg"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s.org/wgbh/pages/frontline/climate-of-doub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view_play_list?p=6A1FD147A45EF50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6490" y="3247078"/>
            <a:ext cx="3377021" cy="1666342"/>
          </a:xfrm>
        </p:spPr>
        <p:txBody>
          <a:bodyPr/>
          <a:lstStyle/>
          <a:p>
            <a:r>
              <a:rPr lang="en-US" sz="2400" dirty="0" smtClean="0"/>
              <a:t>A personal journey … </a:t>
            </a:r>
          </a:p>
          <a:p>
            <a:endParaRPr lang="en-US" sz="2400" dirty="0"/>
          </a:p>
          <a:p>
            <a:r>
              <a:rPr lang="en-US" sz="2000" dirty="0" smtClean="0"/>
              <a:t>Brian Rasnow, Ph.D. </a:t>
            </a:r>
            <a:endParaRPr lang="en-US" sz="2000" dirty="0"/>
          </a:p>
        </p:txBody>
      </p:sp>
      <p:pic>
        <p:nvPicPr>
          <p:cNvPr id="4" name="Picture 8" descr="fern"/>
          <p:cNvPicPr>
            <a:picLocks noChangeAspect="1" noChangeArrowheads="1"/>
          </p:cNvPicPr>
          <p:nvPr/>
        </p:nvPicPr>
        <p:blipFill rotWithShape="1">
          <a:blip r:embed="rId2">
            <a:extLst>
              <a:ext uri="{28A0092B-C50C-407E-A947-70E740481C1C}">
                <a14:useLocalDpi xmlns:a14="http://schemas.microsoft.com/office/drawing/2010/main" val="0"/>
              </a:ext>
            </a:extLst>
          </a:blip>
          <a:srcRect r="3277"/>
          <a:stretch/>
        </p:blipFill>
        <p:spPr bwMode="auto">
          <a:xfrm flipH="1">
            <a:off x="3477670" y="0"/>
            <a:ext cx="566632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08240" y="586529"/>
            <a:ext cx="8169707" cy="1470025"/>
          </a:xfrm>
        </p:spPr>
        <p:txBody>
          <a:bodyPr/>
          <a:lstStyle/>
          <a:p>
            <a:pPr algn="ctr"/>
            <a:r>
              <a:rPr lang="en-US" dirty="0" smtClean="0">
                <a:solidFill>
                  <a:srgbClr val="FF6600"/>
                </a:solidFill>
              </a:rPr>
              <a:t>From saving</a:t>
            </a:r>
            <a:r>
              <a:rPr lang="en-US" dirty="0" smtClean="0">
                <a:solidFill>
                  <a:schemeClr val="bg1"/>
                </a:solidFill>
              </a:rPr>
              <a:t> the rainforests   </a:t>
            </a:r>
            <a:r>
              <a:rPr lang="en-US" dirty="0" smtClean="0">
                <a:solidFill>
                  <a:srgbClr val="FF6600"/>
                </a:solidFill>
              </a:rPr>
              <a:t>to saving</a:t>
            </a:r>
            <a:r>
              <a:rPr lang="en-US" dirty="0" smtClean="0"/>
              <a:t> </a:t>
            </a:r>
            <a:r>
              <a:rPr lang="en-US" dirty="0" smtClean="0">
                <a:solidFill>
                  <a:srgbClr val="FFFFFF"/>
                </a:solidFill>
              </a:rPr>
              <a:t>our </a:t>
            </a:r>
            <a:r>
              <a:rPr lang="en-US" dirty="0" smtClean="0">
                <a:solidFill>
                  <a:srgbClr val="FFFFFF"/>
                </a:solidFill>
              </a:rPr>
              <a:t>planet</a:t>
            </a:r>
            <a:endParaRPr lang="en-US" dirty="0">
              <a:solidFill>
                <a:srgbClr val="FFFFFF"/>
              </a:solidFill>
            </a:endParaRPr>
          </a:p>
        </p:txBody>
      </p:sp>
    </p:spTree>
    <p:extLst>
      <p:ext uri="{BB962C8B-B14F-4D97-AF65-F5344CB8AC3E}">
        <p14:creationId xmlns:p14="http://schemas.microsoft.com/office/powerpoint/2010/main" val="38009029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Abstraction and our brains</a:t>
            </a:r>
            <a:endParaRPr lang="en-US" dirty="0"/>
          </a:p>
        </p:txBody>
      </p:sp>
      <p:sp>
        <p:nvSpPr>
          <p:cNvPr id="3" name="Content Placeholder 2"/>
          <p:cNvSpPr>
            <a:spLocks noGrp="1"/>
          </p:cNvSpPr>
          <p:nvPr>
            <p:ph idx="1"/>
          </p:nvPr>
        </p:nvSpPr>
        <p:spPr>
          <a:xfrm>
            <a:off x="765174" y="1746394"/>
            <a:ext cx="7961539" cy="5001039"/>
          </a:xfrm>
        </p:spPr>
        <p:txBody>
          <a:bodyPr>
            <a:normAutofit fontScale="92500" lnSpcReduction="20000"/>
          </a:bodyPr>
          <a:lstStyle/>
          <a:p>
            <a:r>
              <a:rPr lang="en-US" dirty="0" smtClean="0"/>
              <a:t>Its much easier to be moved by personal experiences</a:t>
            </a:r>
          </a:p>
          <a:p>
            <a:pPr lvl="1"/>
            <a:r>
              <a:rPr lang="en-US" dirty="0" smtClean="0"/>
              <a:t>Rainforest destruction isn’t personal for most </a:t>
            </a:r>
            <a:r>
              <a:rPr lang="en-US" dirty="0" smtClean="0"/>
              <a:t>people</a:t>
            </a:r>
          </a:p>
          <a:p>
            <a:pPr lvl="1"/>
            <a:r>
              <a:rPr lang="en-US" dirty="0" smtClean="0"/>
              <a:t>Many people living in cities have lost touch with Nature </a:t>
            </a:r>
            <a:endParaRPr lang="en-US" dirty="0" smtClean="0"/>
          </a:p>
          <a:p>
            <a:r>
              <a:rPr lang="en-US" dirty="0" smtClean="0"/>
              <a:t>“</a:t>
            </a:r>
            <a:r>
              <a:rPr lang="en-US" dirty="0"/>
              <a:t>H</a:t>
            </a:r>
            <a:r>
              <a:rPr lang="en-US" dirty="0" smtClean="0"/>
              <a:t>uman </a:t>
            </a:r>
            <a:r>
              <a:rPr lang="en-US" dirty="0"/>
              <a:t>beings </a:t>
            </a:r>
            <a:r>
              <a:rPr lang="en-US" dirty="0" smtClean="0"/>
              <a:t>are </a:t>
            </a:r>
            <a:r>
              <a:rPr lang="en-US" dirty="0"/>
              <a:t>exquisitely attuned to what's happening in our immediately environment and what we can see around us and what literally touches us </a:t>
            </a:r>
            <a:r>
              <a:rPr lang="en-US" dirty="0" smtClean="0"/>
              <a:t>physically” </a:t>
            </a:r>
            <a:r>
              <a:rPr lang="en-US" i="1" dirty="0" smtClean="0"/>
              <a:t>– Anthony </a:t>
            </a:r>
            <a:r>
              <a:rPr lang="en-US" i="1" dirty="0" err="1" smtClean="0"/>
              <a:t>Leiserowitz</a:t>
            </a:r>
            <a:endParaRPr lang="en-US" i="1" dirty="0" smtClean="0"/>
          </a:p>
          <a:p>
            <a:r>
              <a:rPr lang="en-US" dirty="0" smtClean="0"/>
              <a:t>We don’t </a:t>
            </a:r>
            <a:r>
              <a:rPr lang="en-US" i="1" dirty="0" smtClean="0"/>
              <a:t>see</a:t>
            </a:r>
            <a:r>
              <a:rPr lang="en-US" dirty="0" smtClean="0"/>
              <a:t> the problem of global deforestation</a:t>
            </a:r>
          </a:p>
          <a:p>
            <a:pPr lvl="1"/>
            <a:r>
              <a:rPr lang="en-US" dirty="0" smtClean="0"/>
              <a:t>The causes and impacts are largely invisible</a:t>
            </a:r>
          </a:p>
          <a:p>
            <a:pPr lvl="1"/>
            <a:r>
              <a:rPr lang="en-US" dirty="0" smtClean="0"/>
              <a:t>Its faceless – unlike terrorists who we can imagine coming after us</a:t>
            </a:r>
          </a:p>
          <a:p>
            <a:pPr lvl="1"/>
            <a:r>
              <a:rPr lang="en-US" dirty="0" smtClean="0"/>
              <a:t>Most impacts will be losses (of what?) for our grandchildren</a:t>
            </a:r>
          </a:p>
          <a:p>
            <a:r>
              <a:rPr lang="en-US" dirty="0" smtClean="0"/>
              <a:t>“</a:t>
            </a:r>
            <a:r>
              <a:rPr lang="en-US" i="1" dirty="0" smtClean="0"/>
              <a:t>We </a:t>
            </a:r>
            <a:r>
              <a:rPr lang="en-US" i="1" dirty="0"/>
              <a:t>almost couldn't design a problem that is a worse </a:t>
            </a:r>
            <a:r>
              <a:rPr lang="en-US" i="1" dirty="0" smtClean="0"/>
              <a:t>fit </a:t>
            </a:r>
            <a:r>
              <a:rPr lang="en-US" i="1" dirty="0"/>
              <a:t>with our underlying </a:t>
            </a:r>
            <a:r>
              <a:rPr lang="en-US" i="1" dirty="0" smtClean="0"/>
              <a:t>psychology</a:t>
            </a:r>
            <a:r>
              <a:rPr lang="en-US" dirty="0" smtClean="0"/>
              <a:t>”</a:t>
            </a:r>
          </a:p>
          <a:p>
            <a:pPr lvl="1"/>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BDCC0E4-ED74-BA4C-8A4D-D7D555070D54}" type="slidenum">
              <a:rPr lang="en-US" smtClean="0"/>
              <a:t>10</a:t>
            </a:fld>
            <a:endParaRPr lang="en-US"/>
          </a:p>
        </p:txBody>
      </p:sp>
    </p:spTree>
    <p:extLst>
      <p:ext uri="{BB962C8B-B14F-4D97-AF65-F5344CB8AC3E}">
        <p14:creationId xmlns:p14="http://schemas.microsoft.com/office/powerpoint/2010/main" val="25883733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there a problem?</a:t>
            </a:r>
            <a:endParaRPr lang="en-US" dirty="0"/>
          </a:p>
        </p:txBody>
      </p:sp>
      <p:sp>
        <p:nvSpPr>
          <p:cNvPr id="3" name="Content Placeholder 2"/>
          <p:cNvSpPr>
            <a:spLocks noGrp="1"/>
          </p:cNvSpPr>
          <p:nvPr>
            <p:ph idx="1"/>
          </p:nvPr>
        </p:nvSpPr>
        <p:spPr>
          <a:xfrm>
            <a:off x="0" y="2070846"/>
            <a:ext cx="2834105" cy="4787154"/>
          </a:xfrm>
        </p:spPr>
        <p:txBody>
          <a:bodyPr>
            <a:normAutofit fontScale="92500" lnSpcReduction="20000"/>
          </a:bodyPr>
          <a:lstStyle/>
          <a:p>
            <a:r>
              <a:rPr lang="en-US" dirty="0"/>
              <a:t>"By one estimate, for every acre of rain forest cut down each year, more than 50 acres of new forest are growing in the tropics.”</a:t>
            </a:r>
          </a:p>
          <a:p>
            <a:pPr marL="0" indent="0">
              <a:buNone/>
            </a:pPr>
            <a:r>
              <a:rPr lang="en-US" sz="1600" dirty="0"/>
              <a:t>       -- Jan 29, 2009 NY Times</a:t>
            </a:r>
          </a:p>
          <a:p>
            <a:r>
              <a:rPr lang="en-US" dirty="0" smtClean="0"/>
              <a:t>Indigenous people have been devastated </a:t>
            </a:r>
            <a:r>
              <a:rPr lang="en-US" dirty="0"/>
              <a:t>by our </a:t>
            </a:r>
            <a:r>
              <a:rPr lang="en-US" dirty="0" smtClean="0"/>
              <a:t>culture, is this another example of exploitation?</a:t>
            </a:r>
          </a:p>
          <a:p>
            <a:pPr marL="0" indent="0">
              <a:buNone/>
            </a:pPr>
            <a:endParaRPr lang="en-US" sz="1600" dirty="0" smtClean="0"/>
          </a:p>
          <a:p>
            <a:endParaRPr lang="en-US" dirty="0" smtClean="0"/>
          </a:p>
        </p:txBody>
      </p:sp>
      <p:pic>
        <p:nvPicPr>
          <p:cNvPr id="6" name="Picture 5"/>
          <p:cNvPicPr>
            <a:picLocks noChangeAspect="1"/>
          </p:cNvPicPr>
          <p:nvPr/>
        </p:nvPicPr>
        <p:blipFill>
          <a:blip r:embed="rId3"/>
          <a:stretch>
            <a:fillRect/>
          </a:stretch>
        </p:blipFill>
        <p:spPr>
          <a:xfrm>
            <a:off x="2954417" y="1334974"/>
            <a:ext cx="6111647" cy="5534366"/>
          </a:xfrm>
          <a:prstGeom prst="rect">
            <a:avLst/>
          </a:prstGeom>
        </p:spPr>
      </p:pic>
      <p:sp>
        <p:nvSpPr>
          <p:cNvPr id="4" name="Slide Number Placeholder 3"/>
          <p:cNvSpPr>
            <a:spLocks noGrp="1"/>
          </p:cNvSpPr>
          <p:nvPr>
            <p:ph type="sldNum" sz="quarter" idx="12"/>
          </p:nvPr>
        </p:nvSpPr>
        <p:spPr/>
        <p:txBody>
          <a:bodyPr/>
          <a:lstStyle/>
          <a:p>
            <a:fld id="{ABDCC0E4-ED74-BA4C-8A4D-D7D555070D54}" type="slidenum">
              <a:rPr lang="en-US" smtClean="0"/>
              <a:t>11</a:t>
            </a:fld>
            <a:endParaRPr lang="en-US"/>
          </a:p>
        </p:txBody>
      </p:sp>
    </p:spTree>
    <p:extLst>
      <p:ext uri="{BB962C8B-B14F-4D97-AF65-F5344CB8AC3E}">
        <p14:creationId xmlns:p14="http://schemas.microsoft.com/office/powerpoint/2010/main" val="1102608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“debate” about?</a:t>
            </a:r>
            <a:endParaRPr lang="en-US" dirty="0"/>
          </a:p>
        </p:txBody>
      </p:sp>
      <p:sp>
        <p:nvSpPr>
          <p:cNvPr id="3" name="Content Placeholder 2"/>
          <p:cNvSpPr>
            <a:spLocks noGrp="1"/>
          </p:cNvSpPr>
          <p:nvPr>
            <p:ph idx="1"/>
          </p:nvPr>
        </p:nvSpPr>
        <p:spPr/>
        <p:txBody>
          <a:bodyPr>
            <a:normAutofit/>
          </a:bodyPr>
          <a:lstStyle/>
          <a:p>
            <a:r>
              <a:rPr lang="en-US" dirty="0"/>
              <a:t>The debate is about the value of secondary </a:t>
            </a:r>
            <a:r>
              <a:rPr lang="en-US" dirty="0" smtClean="0"/>
              <a:t>forest</a:t>
            </a:r>
            <a:endParaRPr lang="en-US" dirty="0"/>
          </a:p>
          <a:p>
            <a:r>
              <a:rPr lang="en-US" dirty="0" smtClean="0"/>
              <a:t>“Everyone agrees </a:t>
            </a:r>
            <a:r>
              <a:rPr lang="en-US" dirty="0"/>
              <a:t>that large-scale rain-forest destruction in the Amazon or Indonesia should be limited or managed. </a:t>
            </a:r>
            <a:r>
              <a:rPr lang="en-US" dirty="0" smtClean="0"/>
              <a:t> … </a:t>
            </a:r>
            <a:r>
              <a:rPr lang="en-US" dirty="0" smtClean="0"/>
              <a:t>At </a:t>
            </a:r>
            <a:r>
              <a:rPr lang="en-US" dirty="0"/>
              <a:t>issue is how to tally the costs and benefits of </a:t>
            </a:r>
            <a:r>
              <a:rPr lang="en-US" dirty="0" smtClean="0"/>
              <a:t>forests...</a:t>
            </a:r>
            <a:r>
              <a:rPr lang="en-US" dirty="0" smtClean="0"/>
              <a:t>” </a:t>
            </a:r>
          </a:p>
          <a:p>
            <a:r>
              <a:rPr lang="en-US" dirty="0" smtClean="0"/>
              <a:t>Scientists will always debate – the frontier of science is inherently ambiguous and competition of diverse theories is the scientific process to build understanding</a:t>
            </a:r>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12</a:t>
            </a:fld>
            <a:endParaRPr lang="en-US"/>
          </a:p>
        </p:txBody>
      </p:sp>
    </p:spTree>
    <p:extLst>
      <p:ext uri="{BB962C8B-B14F-4D97-AF65-F5344CB8AC3E}">
        <p14:creationId xmlns:p14="http://schemas.microsoft.com/office/powerpoint/2010/main" val="7544942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“Debate” Travels … </a:t>
            </a:r>
            <a:endParaRPr lang="en-US" dirty="0"/>
          </a:p>
        </p:txBody>
      </p:sp>
      <p:sp>
        <p:nvSpPr>
          <p:cNvPr id="3" name="Content Placeholder 2"/>
          <p:cNvSpPr>
            <a:spLocks noGrp="1"/>
          </p:cNvSpPr>
          <p:nvPr>
            <p:ph idx="1"/>
          </p:nvPr>
        </p:nvSpPr>
        <p:spPr>
          <a:xfrm>
            <a:off x="113394" y="5494412"/>
            <a:ext cx="8962566" cy="1814565"/>
          </a:xfrm>
        </p:spPr>
        <p:txBody>
          <a:bodyPr/>
          <a:lstStyle/>
          <a:p>
            <a:r>
              <a:rPr lang="en-US" dirty="0" smtClean="0"/>
              <a:t>Many reactionary websites pick up and embellish this story</a:t>
            </a:r>
          </a:p>
          <a:p>
            <a:pPr lvl="1"/>
            <a:r>
              <a:rPr lang="en-US" dirty="0" smtClean="0"/>
              <a:t>E.g., “In </a:t>
            </a:r>
            <a:r>
              <a:rPr lang="en-US" dirty="0"/>
              <a:t>other words, government is a broker in pillage, and every election is sort of an advance auction sale of stolen goods</a:t>
            </a:r>
            <a:r>
              <a:rPr lang="en-US" dirty="0" smtClean="0"/>
              <a:t>.”</a:t>
            </a:r>
          </a:p>
        </p:txBody>
      </p:sp>
      <p:pic>
        <p:nvPicPr>
          <p:cNvPr id="5" name="Picture 4"/>
          <p:cNvPicPr>
            <a:picLocks noChangeAspect="1"/>
          </p:cNvPicPr>
          <p:nvPr/>
        </p:nvPicPr>
        <p:blipFill>
          <a:blip r:embed="rId2"/>
          <a:stretch>
            <a:fillRect/>
          </a:stretch>
        </p:blipFill>
        <p:spPr>
          <a:xfrm>
            <a:off x="279315" y="1294732"/>
            <a:ext cx="8597900" cy="4229100"/>
          </a:xfrm>
          <a:prstGeom prst="rect">
            <a:avLst/>
          </a:prstGeom>
        </p:spPr>
      </p:pic>
      <p:sp>
        <p:nvSpPr>
          <p:cNvPr id="4" name="Slide Number Placeholder 3"/>
          <p:cNvSpPr>
            <a:spLocks noGrp="1"/>
          </p:cNvSpPr>
          <p:nvPr>
            <p:ph type="sldNum" sz="quarter" idx="12"/>
          </p:nvPr>
        </p:nvSpPr>
        <p:spPr/>
        <p:txBody>
          <a:bodyPr/>
          <a:lstStyle/>
          <a:p>
            <a:fld id="{ABDCC0E4-ED74-BA4C-8A4D-D7D555070D54}" type="slidenum">
              <a:rPr lang="en-US" smtClean="0"/>
              <a:t>13</a:t>
            </a:fld>
            <a:endParaRPr lang="en-US"/>
          </a:p>
        </p:txBody>
      </p:sp>
    </p:spTree>
    <p:extLst>
      <p:ext uri="{BB962C8B-B14F-4D97-AF65-F5344CB8AC3E}">
        <p14:creationId xmlns:p14="http://schemas.microsoft.com/office/powerpoint/2010/main" val="25949011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68"/>
            <a:ext cx="9037053" cy="1417638"/>
          </a:xfrm>
        </p:spPr>
        <p:txBody>
          <a:bodyPr/>
          <a:lstStyle/>
          <a:p>
            <a:r>
              <a:rPr lang="en-US" sz="4400" dirty="0" smtClean="0"/>
              <a:t>Deforestation </a:t>
            </a:r>
            <a:r>
              <a:rPr lang="en-US" sz="4400" i="1" dirty="0" smtClean="0"/>
              <a:t>is</a:t>
            </a:r>
            <a:r>
              <a:rPr lang="en-US" sz="4400" dirty="0" smtClean="0"/>
              <a:t> a problem</a:t>
            </a:r>
            <a:endParaRPr lang="en-US" sz="4400" dirty="0"/>
          </a:p>
        </p:txBody>
      </p:sp>
      <p:sp>
        <p:nvSpPr>
          <p:cNvPr id="3" name="Content Placeholder 2"/>
          <p:cNvSpPr>
            <a:spLocks noGrp="1"/>
          </p:cNvSpPr>
          <p:nvPr>
            <p:ph idx="1"/>
          </p:nvPr>
        </p:nvSpPr>
        <p:spPr>
          <a:xfrm>
            <a:off x="297793" y="1839310"/>
            <a:ext cx="8426620" cy="1383863"/>
          </a:xfrm>
        </p:spPr>
        <p:txBody>
          <a:bodyPr>
            <a:normAutofit fontScale="92500" lnSpcReduction="20000"/>
          </a:bodyPr>
          <a:lstStyle/>
          <a:p>
            <a:pPr>
              <a:spcBef>
                <a:spcPts val="600"/>
              </a:spcBef>
            </a:pPr>
            <a:r>
              <a:rPr lang="en-US" sz="2000" dirty="0" smtClean="0"/>
              <a:t>In 1986 NASA scientist </a:t>
            </a:r>
            <a:r>
              <a:rPr lang="en-US" sz="2000" dirty="0"/>
              <a:t>James Hansen</a:t>
            </a:r>
            <a:r>
              <a:rPr lang="en-US" sz="2000" dirty="0" smtClean="0"/>
              <a:t> released satellite photos showing thousands of fires burning simultaneously in the Amazon</a:t>
            </a:r>
          </a:p>
          <a:p>
            <a:pPr>
              <a:spcBef>
                <a:spcPts val="600"/>
              </a:spcBef>
            </a:pPr>
            <a:r>
              <a:rPr lang="en-US" sz="2000" dirty="0"/>
              <a:t>This </a:t>
            </a:r>
            <a:r>
              <a:rPr lang="en-US" sz="2000" i="1" dirty="0"/>
              <a:t>broad</a:t>
            </a:r>
            <a:r>
              <a:rPr lang="en-US" sz="2000" dirty="0"/>
              <a:t> picture seems indisputable: mankind has destroyed over half of Earth’s rainforest in ~100 years and is on a trajectory to finish them off in the next </a:t>
            </a:r>
            <a:r>
              <a:rPr lang="en-US" sz="2000" dirty="0" smtClean="0"/>
              <a:t>few </a:t>
            </a:r>
            <a:r>
              <a:rPr lang="en-US" sz="2000" dirty="0"/>
              <a:t>decades</a:t>
            </a:r>
          </a:p>
          <a:p>
            <a:pPr>
              <a:spcBef>
                <a:spcPts val="600"/>
              </a:spcBef>
            </a:pPr>
            <a:endParaRPr lang="en-US" sz="2000" dirty="0"/>
          </a:p>
        </p:txBody>
      </p:sp>
      <p:pic>
        <p:nvPicPr>
          <p:cNvPr id="4" name="Picture 3"/>
          <p:cNvPicPr>
            <a:picLocks noChangeAspect="1"/>
          </p:cNvPicPr>
          <p:nvPr/>
        </p:nvPicPr>
        <p:blipFill>
          <a:blip r:embed="rId2"/>
          <a:stretch>
            <a:fillRect/>
          </a:stretch>
        </p:blipFill>
        <p:spPr>
          <a:xfrm>
            <a:off x="4317999" y="2982596"/>
            <a:ext cx="4826001" cy="3619501"/>
          </a:xfrm>
          <a:prstGeom prst="rect">
            <a:avLst/>
          </a:prstGeom>
        </p:spPr>
      </p:pic>
      <p:sp>
        <p:nvSpPr>
          <p:cNvPr id="5" name="Content Placeholder 2"/>
          <p:cNvSpPr txBox="1">
            <a:spLocks/>
          </p:cNvSpPr>
          <p:nvPr/>
        </p:nvSpPr>
        <p:spPr>
          <a:xfrm>
            <a:off x="271514" y="3179377"/>
            <a:ext cx="4116553" cy="342272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pPr lvl="1"/>
            <a:r>
              <a:rPr lang="en-US" dirty="0" smtClean="0"/>
              <a:t>The </a:t>
            </a:r>
            <a:r>
              <a:rPr lang="en-US" i="1" dirty="0" smtClean="0"/>
              <a:t>details</a:t>
            </a:r>
            <a:r>
              <a:rPr lang="en-US" dirty="0" smtClean="0"/>
              <a:t> aren’t clear: </a:t>
            </a:r>
            <a:r>
              <a:rPr lang="en-US" dirty="0" smtClean="0"/>
              <a:t>E.g., secondary </a:t>
            </a:r>
            <a:r>
              <a:rPr lang="en-US" dirty="0" smtClean="0"/>
              <a:t>growth, national parks, tourism, will preserve patches of various habitats that will sustain a subset of existing biodiversity …</a:t>
            </a:r>
          </a:p>
          <a:p>
            <a:pPr lvl="1"/>
            <a:r>
              <a:rPr lang="en-US" dirty="0" smtClean="0"/>
              <a:t>Are we OK with the </a:t>
            </a:r>
            <a:r>
              <a:rPr lang="en-US" i="1" dirty="0" smtClean="0"/>
              <a:t>broad </a:t>
            </a:r>
            <a:r>
              <a:rPr lang="en-US" dirty="0" smtClean="0"/>
              <a:t>picture? </a:t>
            </a:r>
          </a:p>
          <a:p>
            <a:pPr lvl="2"/>
            <a:r>
              <a:rPr lang="en-US" dirty="0" smtClean="0"/>
              <a:t>Who benefits and suffers? Now vs. later?</a:t>
            </a:r>
          </a:p>
          <a:p>
            <a:pPr lvl="2"/>
            <a:r>
              <a:rPr lang="en-US" dirty="0" smtClean="0"/>
              <a:t>What are we willing &amp; able to do to change it?</a:t>
            </a:r>
            <a:endParaRPr lang="en-US" dirty="0"/>
          </a:p>
        </p:txBody>
      </p:sp>
      <p:sp>
        <p:nvSpPr>
          <p:cNvPr id="6" name="Slide Number Placeholder 5"/>
          <p:cNvSpPr>
            <a:spLocks noGrp="1"/>
          </p:cNvSpPr>
          <p:nvPr>
            <p:ph type="sldNum" sz="quarter" idx="12"/>
          </p:nvPr>
        </p:nvSpPr>
        <p:spPr/>
        <p:txBody>
          <a:bodyPr/>
          <a:lstStyle/>
          <a:p>
            <a:fld id="{ABDCC0E4-ED74-BA4C-8A4D-D7D555070D54}" type="slidenum">
              <a:rPr lang="en-US" smtClean="0"/>
              <a:t>14</a:t>
            </a:fld>
            <a:endParaRPr lang="en-US"/>
          </a:p>
        </p:txBody>
      </p:sp>
    </p:spTree>
    <p:extLst>
      <p:ext uri="{BB962C8B-B14F-4D97-AF65-F5344CB8AC3E}">
        <p14:creationId xmlns:p14="http://schemas.microsoft.com/office/powerpoint/2010/main" val="30332443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941152"/>
          </a:xfrm>
        </p:spPr>
        <p:txBody>
          <a:bodyPr/>
          <a:lstStyle/>
          <a:p>
            <a:r>
              <a:rPr lang="en-US" sz="3600" dirty="0" smtClean="0"/>
              <a:t>A view from the ground …</a:t>
            </a:r>
            <a:endParaRPr lang="en-US" sz="3600" dirty="0"/>
          </a:p>
        </p:txBody>
      </p:sp>
      <p:sp>
        <p:nvSpPr>
          <p:cNvPr id="4" name="Slide Number Placeholder 3"/>
          <p:cNvSpPr>
            <a:spLocks noGrp="1"/>
          </p:cNvSpPr>
          <p:nvPr>
            <p:ph type="sldNum" sz="quarter" idx="12"/>
          </p:nvPr>
        </p:nvSpPr>
        <p:spPr/>
        <p:txBody>
          <a:bodyPr/>
          <a:lstStyle/>
          <a:p>
            <a:fld id="{ABDCC0E4-ED74-BA4C-8A4D-D7D555070D54}" type="slidenum">
              <a:rPr lang="en-US" smtClean="0"/>
              <a:t>15</a:t>
            </a:fld>
            <a:endParaRPr lang="en-US"/>
          </a:p>
        </p:txBody>
      </p:sp>
      <p:pic>
        <p:nvPicPr>
          <p:cNvPr id="5" name="Picture 4" descr="foo.jpg"/>
          <p:cNvPicPr>
            <a:picLocks noChangeAspect="1"/>
          </p:cNvPicPr>
          <p:nvPr/>
        </p:nvPicPr>
        <p:blipFill rotWithShape="1">
          <a:blip r:embed="rId2">
            <a:extLst>
              <a:ext uri="{28A0092B-C50C-407E-A947-70E740481C1C}">
                <a14:useLocalDpi xmlns:a14="http://schemas.microsoft.com/office/drawing/2010/main" val="0"/>
              </a:ext>
            </a:extLst>
          </a:blip>
          <a:srcRect t="7919"/>
          <a:stretch/>
        </p:blipFill>
        <p:spPr>
          <a:xfrm>
            <a:off x="0" y="963921"/>
            <a:ext cx="9144000" cy="5591331"/>
          </a:xfrm>
          <a:prstGeom prst="rect">
            <a:avLst/>
          </a:prstGeom>
        </p:spPr>
      </p:pic>
    </p:spTree>
    <p:extLst>
      <p:ext uri="{BB962C8B-B14F-4D97-AF65-F5344CB8AC3E}">
        <p14:creationId xmlns:p14="http://schemas.microsoft.com/office/powerpoint/2010/main" val="32610170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DSC_62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 y="728386"/>
            <a:ext cx="9157233" cy="6080975"/>
          </a:xfrm>
          <a:prstGeom prst="rect">
            <a:avLst/>
          </a:prstGeom>
        </p:spPr>
      </p:pic>
      <p:sp>
        <p:nvSpPr>
          <p:cNvPr id="2" name="Title 1"/>
          <p:cNvSpPr>
            <a:spLocks noGrp="1"/>
          </p:cNvSpPr>
          <p:nvPr>
            <p:ph type="title"/>
          </p:nvPr>
        </p:nvSpPr>
        <p:spPr>
          <a:xfrm>
            <a:off x="589634" y="1"/>
            <a:ext cx="7996238" cy="728386"/>
          </a:xfrm>
        </p:spPr>
        <p:txBody>
          <a:bodyPr/>
          <a:lstStyle/>
          <a:p>
            <a:r>
              <a:rPr lang="en-US" sz="3600" dirty="0"/>
              <a:t>W</a:t>
            </a:r>
            <a:r>
              <a:rPr lang="en-US" sz="3600" dirty="0" smtClean="0"/>
              <a:t>e took over a tired</a:t>
            </a:r>
            <a:r>
              <a:rPr lang="en-US" sz="3600" dirty="0" smtClean="0"/>
              <a:t>, </a:t>
            </a:r>
            <a:r>
              <a:rPr lang="en-US" sz="3600" dirty="0" smtClean="0"/>
              <a:t>eroded </a:t>
            </a:r>
            <a:r>
              <a:rPr lang="en-US" sz="3600" dirty="0" smtClean="0"/>
              <a:t>farm …</a:t>
            </a:r>
            <a:endParaRPr lang="en-US" sz="3600" dirty="0"/>
          </a:p>
        </p:txBody>
      </p:sp>
      <p:sp>
        <p:nvSpPr>
          <p:cNvPr id="5" name="Slide Number Placeholder 4"/>
          <p:cNvSpPr>
            <a:spLocks noGrp="1"/>
          </p:cNvSpPr>
          <p:nvPr>
            <p:ph type="sldNum" sz="quarter" idx="12"/>
          </p:nvPr>
        </p:nvSpPr>
        <p:spPr/>
        <p:txBody>
          <a:bodyPr/>
          <a:lstStyle/>
          <a:p>
            <a:fld id="{ABDCC0E4-ED74-BA4C-8A4D-D7D555070D54}" type="slidenum">
              <a:rPr lang="en-US" smtClean="0"/>
              <a:t>16</a:t>
            </a:fld>
            <a:endParaRPr lang="en-US"/>
          </a:p>
        </p:txBody>
      </p:sp>
    </p:spTree>
    <p:extLst>
      <p:ext uri="{BB962C8B-B14F-4D97-AF65-F5344CB8AC3E}">
        <p14:creationId xmlns:p14="http://schemas.microsoft.com/office/powerpoint/2010/main" val="33387712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4" y="79468"/>
            <a:ext cx="8530004" cy="1417638"/>
          </a:xfrm>
        </p:spPr>
        <p:txBody>
          <a:bodyPr/>
          <a:lstStyle/>
          <a:p>
            <a:r>
              <a:rPr lang="en-US" dirty="0" smtClean="0"/>
              <a:t>Our</a:t>
            </a:r>
            <a:r>
              <a:rPr lang="en-US" dirty="0" smtClean="0"/>
              <a:t> </a:t>
            </a:r>
            <a:r>
              <a:rPr lang="en-US" dirty="0" smtClean="0"/>
              <a:t>typical farm in Costa Rica</a:t>
            </a:r>
            <a:endParaRPr lang="en-US" dirty="0"/>
          </a:p>
        </p:txBody>
      </p:sp>
      <p:sp>
        <p:nvSpPr>
          <p:cNvPr id="3" name="Content Placeholder 2"/>
          <p:cNvSpPr>
            <a:spLocks noGrp="1"/>
          </p:cNvSpPr>
          <p:nvPr>
            <p:ph idx="1"/>
          </p:nvPr>
        </p:nvSpPr>
        <p:spPr>
          <a:xfrm>
            <a:off x="765175" y="2070846"/>
            <a:ext cx="7798254" cy="4182035"/>
          </a:xfrm>
        </p:spPr>
        <p:txBody>
          <a:bodyPr>
            <a:normAutofit fontScale="92500"/>
          </a:bodyPr>
          <a:lstStyle/>
          <a:p>
            <a:r>
              <a:rPr lang="en-US" dirty="0" smtClean="0"/>
              <a:t>Ambitious goal</a:t>
            </a:r>
            <a:endParaRPr lang="en-US" dirty="0"/>
          </a:p>
          <a:p>
            <a:pPr lvl="1"/>
            <a:r>
              <a:rPr lang="en-US" dirty="0" smtClean="0"/>
              <a:t>Discover a </a:t>
            </a:r>
            <a:r>
              <a:rPr lang="en-US" dirty="0"/>
              <a:t>generic recipe to regenerate rainforest from eroded </a:t>
            </a:r>
            <a:r>
              <a:rPr lang="en-US" dirty="0" smtClean="0"/>
              <a:t>pastures</a:t>
            </a:r>
            <a:endParaRPr lang="en-US" dirty="0"/>
          </a:p>
          <a:p>
            <a:r>
              <a:rPr lang="en-US" dirty="0" smtClean="0"/>
              <a:t>Scientific methods</a:t>
            </a:r>
          </a:p>
          <a:p>
            <a:pPr lvl="1"/>
            <a:r>
              <a:rPr lang="en-US" dirty="0"/>
              <a:t>E</a:t>
            </a:r>
            <a:r>
              <a:rPr lang="en-US" dirty="0" smtClean="0"/>
              <a:t>mpirical research, reforesting with mixtures of native species identified by taking an inventory </a:t>
            </a:r>
            <a:endParaRPr lang="en-US" dirty="0"/>
          </a:p>
          <a:p>
            <a:r>
              <a:rPr lang="en-US" dirty="0" smtClean="0"/>
              <a:t>Results</a:t>
            </a:r>
          </a:p>
          <a:p>
            <a:pPr lvl="1"/>
            <a:r>
              <a:rPr lang="en-US" dirty="0" smtClean="0"/>
              <a:t> ~150 tree species identified, 34 species of commercial timber</a:t>
            </a:r>
          </a:p>
          <a:p>
            <a:pPr lvl="1"/>
            <a:r>
              <a:rPr lang="en-US" dirty="0" smtClean="0"/>
              <a:t>Government </a:t>
            </a:r>
            <a:r>
              <a:rPr lang="en-US" dirty="0" smtClean="0"/>
              <a:t>found our plan too risky; </a:t>
            </a:r>
            <a:r>
              <a:rPr lang="en-US" dirty="0" smtClean="0"/>
              <a:t>would only subsidize a conventional (and failing) reforestation plan</a:t>
            </a:r>
          </a:p>
        </p:txBody>
      </p:sp>
      <p:sp>
        <p:nvSpPr>
          <p:cNvPr id="4" name="Slide Number Placeholder 3"/>
          <p:cNvSpPr>
            <a:spLocks noGrp="1"/>
          </p:cNvSpPr>
          <p:nvPr>
            <p:ph type="sldNum" sz="quarter" idx="12"/>
          </p:nvPr>
        </p:nvSpPr>
        <p:spPr/>
        <p:txBody>
          <a:bodyPr/>
          <a:lstStyle/>
          <a:p>
            <a:fld id="{ABDCC0E4-ED74-BA4C-8A4D-D7D555070D54}" type="slidenum">
              <a:rPr lang="en-US" smtClean="0"/>
              <a:t>17</a:t>
            </a:fld>
            <a:endParaRPr lang="en-US"/>
          </a:p>
        </p:txBody>
      </p:sp>
    </p:spTree>
    <p:extLst>
      <p:ext uri="{BB962C8B-B14F-4D97-AF65-F5344CB8AC3E}">
        <p14:creationId xmlns:p14="http://schemas.microsoft.com/office/powerpoint/2010/main" val="276017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SC_62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859" y="-7564"/>
            <a:ext cx="4554141" cy="6858000"/>
          </a:xfrm>
          <a:prstGeom prst="rect">
            <a:avLst/>
          </a:prstGeom>
        </p:spPr>
      </p:pic>
      <p:pic>
        <p:nvPicPr>
          <p:cNvPr id="7" name="Picture 6" descr="DSC_61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54141" cy="6858000"/>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18</a:t>
            </a:fld>
            <a:endParaRPr lang="en-US"/>
          </a:p>
        </p:txBody>
      </p:sp>
      <p:sp>
        <p:nvSpPr>
          <p:cNvPr id="8" name="Title 1"/>
          <p:cNvSpPr txBox="1">
            <a:spLocks/>
          </p:cNvSpPr>
          <p:nvPr/>
        </p:nvSpPr>
        <p:spPr>
          <a:xfrm>
            <a:off x="1490934" y="-47526"/>
            <a:ext cx="7612063" cy="646246"/>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3600" dirty="0" smtClean="0">
                <a:solidFill>
                  <a:srgbClr val="FF6600"/>
                </a:solidFill>
              </a:rPr>
              <a:t>Re – forestation?</a:t>
            </a:r>
            <a:endParaRPr lang="en-US" sz="3600" dirty="0">
              <a:solidFill>
                <a:srgbClr val="FF6600"/>
              </a:solidFill>
            </a:endParaRPr>
          </a:p>
        </p:txBody>
      </p:sp>
    </p:spTree>
    <p:extLst>
      <p:ext uri="{BB962C8B-B14F-4D97-AF65-F5344CB8AC3E}">
        <p14:creationId xmlns:p14="http://schemas.microsoft.com/office/powerpoint/2010/main" val="26687878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DSC_62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093"/>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19</a:t>
            </a:fld>
            <a:endParaRPr lang="en-US"/>
          </a:p>
        </p:txBody>
      </p:sp>
    </p:spTree>
    <p:extLst>
      <p:ext uri="{BB962C8B-B14F-4D97-AF65-F5344CB8AC3E}">
        <p14:creationId xmlns:p14="http://schemas.microsoft.com/office/powerpoint/2010/main" val="14620811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Rainforest destruction and regeneration</a:t>
            </a:r>
          </a:p>
          <a:p>
            <a:r>
              <a:rPr lang="en-US" dirty="0" smtClean="0"/>
              <a:t>Psychology and perceptions: abstract vs. personal</a:t>
            </a:r>
          </a:p>
          <a:p>
            <a:r>
              <a:rPr lang="en-US" dirty="0" smtClean="0"/>
              <a:t>Global warming</a:t>
            </a:r>
          </a:p>
          <a:p>
            <a:r>
              <a:rPr lang="en-US" dirty="0" smtClean="0"/>
              <a:t>Exponential </a:t>
            </a:r>
            <a:r>
              <a:rPr lang="en-US" dirty="0" smtClean="0"/>
              <a:t>growth</a:t>
            </a:r>
            <a:endParaRPr lang="en-US" dirty="0" smtClean="0"/>
          </a:p>
          <a:p>
            <a:r>
              <a:rPr lang="en-US" dirty="0" smtClean="0"/>
              <a:t>Future predictions</a:t>
            </a:r>
          </a:p>
          <a:p>
            <a:r>
              <a:rPr lang="en-US" dirty="0" smtClean="0"/>
              <a:t>Discussion</a:t>
            </a:r>
          </a:p>
        </p:txBody>
      </p:sp>
      <p:sp>
        <p:nvSpPr>
          <p:cNvPr id="4" name="Slide Number Placeholder 3"/>
          <p:cNvSpPr>
            <a:spLocks noGrp="1"/>
          </p:cNvSpPr>
          <p:nvPr>
            <p:ph type="sldNum" sz="quarter" idx="12"/>
          </p:nvPr>
        </p:nvSpPr>
        <p:spPr/>
        <p:txBody>
          <a:bodyPr/>
          <a:lstStyle/>
          <a:p>
            <a:fld id="{ABDCC0E4-ED74-BA4C-8A4D-D7D555070D54}" type="slidenum">
              <a:rPr lang="en-US" smtClean="0"/>
              <a:t>2</a:t>
            </a:fld>
            <a:endParaRPr lang="en-US"/>
          </a:p>
        </p:txBody>
      </p:sp>
    </p:spTree>
    <p:extLst>
      <p:ext uri="{BB962C8B-B14F-4D97-AF65-F5344CB8AC3E}">
        <p14:creationId xmlns:p14="http://schemas.microsoft.com/office/powerpoint/2010/main" val="16228490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SC_62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996"/>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20</a:t>
            </a:fld>
            <a:endParaRPr lang="en-US"/>
          </a:p>
        </p:txBody>
      </p:sp>
    </p:spTree>
    <p:extLst>
      <p:ext uri="{BB962C8B-B14F-4D97-AF65-F5344CB8AC3E}">
        <p14:creationId xmlns:p14="http://schemas.microsoft.com/office/powerpoint/2010/main" val="26472415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DSC_6232.jpg"/>
          <p:cNvPicPr>
            <a:picLocks noChangeAspect="1"/>
          </p:cNvPicPr>
          <p:nvPr/>
        </p:nvPicPr>
        <p:blipFill rotWithShape="1">
          <a:blip r:embed="rId2">
            <a:extLst>
              <a:ext uri="{28A0092B-C50C-407E-A947-70E740481C1C}">
                <a14:useLocalDpi xmlns:a14="http://schemas.microsoft.com/office/drawing/2010/main" val="0"/>
              </a:ext>
            </a:extLst>
          </a:blip>
          <a:srcRect t="9615"/>
          <a:stretch/>
        </p:blipFill>
        <p:spPr>
          <a:xfrm>
            <a:off x="0" y="725205"/>
            <a:ext cx="9149098" cy="5491392"/>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21</a:t>
            </a:fld>
            <a:endParaRPr lang="en-US"/>
          </a:p>
        </p:txBody>
      </p:sp>
    </p:spTree>
    <p:extLst>
      <p:ext uri="{BB962C8B-B14F-4D97-AF65-F5344CB8AC3E}">
        <p14:creationId xmlns:p14="http://schemas.microsoft.com/office/powerpoint/2010/main" val="12486637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48" y="79468"/>
            <a:ext cx="8270290" cy="1417638"/>
          </a:xfrm>
        </p:spPr>
        <p:txBody>
          <a:bodyPr/>
          <a:lstStyle/>
          <a:p>
            <a:r>
              <a:rPr lang="en-US" dirty="0" smtClean="0"/>
              <a:t>Conclusions</a:t>
            </a:r>
            <a:endParaRPr lang="en-US" dirty="0"/>
          </a:p>
        </p:txBody>
      </p:sp>
      <p:sp>
        <p:nvSpPr>
          <p:cNvPr id="3" name="Content Placeholder 2"/>
          <p:cNvSpPr>
            <a:spLocks noGrp="1"/>
          </p:cNvSpPr>
          <p:nvPr>
            <p:ph idx="1"/>
          </p:nvPr>
        </p:nvSpPr>
        <p:spPr>
          <a:xfrm>
            <a:off x="1" y="2093526"/>
            <a:ext cx="5406298" cy="4182035"/>
          </a:xfrm>
        </p:spPr>
        <p:txBody>
          <a:bodyPr>
            <a:normAutofit fontScale="92500" lnSpcReduction="10000"/>
          </a:bodyPr>
          <a:lstStyle/>
          <a:p>
            <a:r>
              <a:rPr lang="en-US" dirty="0" smtClean="0">
                <a:sym typeface="Wingdings"/>
              </a:rPr>
              <a:t>A recipe to recover rainforest from eroded pastures is: </a:t>
            </a:r>
          </a:p>
          <a:p>
            <a:pPr lvl="1"/>
            <a:r>
              <a:rPr lang="en-US" dirty="0">
                <a:sym typeface="Wingdings"/>
              </a:rPr>
              <a:t>L</a:t>
            </a:r>
            <a:r>
              <a:rPr lang="en-US" dirty="0" smtClean="0">
                <a:sym typeface="Wingdings"/>
              </a:rPr>
              <a:t>eave </a:t>
            </a:r>
            <a:r>
              <a:rPr lang="en-US" dirty="0">
                <a:sym typeface="Wingdings"/>
              </a:rPr>
              <a:t>the land </a:t>
            </a:r>
            <a:r>
              <a:rPr lang="en-US" dirty="0" smtClean="0">
                <a:sym typeface="Wingdings"/>
              </a:rPr>
              <a:t>alone</a:t>
            </a:r>
          </a:p>
          <a:p>
            <a:pPr lvl="1"/>
            <a:r>
              <a:rPr lang="en-US" dirty="0">
                <a:sym typeface="Wingdings"/>
              </a:rPr>
              <a:t>K</a:t>
            </a:r>
            <a:r>
              <a:rPr lang="en-US" dirty="0" smtClean="0">
                <a:sym typeface="Wingdings"/>
              </a:rPr>
              <a:t>eep cattle (and people) off it</a:t>
            </a:r>
            <a:endParaRPr lang="en-US" dirty="0"/>
          </a:p>
          <a:p>
            <a:r>
              <a:rPr lang="en-US" dirty="0" smtClean="0"/>
              <a:t>Meta-conclusion: Best </a:t>
            </a:r>
            <a:r>
              <a:rPr lang="en-US" dirty="0"/>
              <a:t>case scenario analysis </a:t>
            </a:r>
            <a:endParaRPr lang="en-US" dirty="0" smtClean="0"/>
          </a:p>
          <a:p>
            <a:pPr lvl="2"/>
            <a:r>
              <a:rPr lang="en-US" dirty="0" smtClean="0">
                <a:sym typeface="Wingdings"/>
              </a:rPr>
              <a:t> If I </a:t>
            </a:r>
            <a:r>
              <a:rPr lang="en-US" dirty="0">
                <a:sym typeface="Wingdings"/>
              </a:rPr>
              <a:t>found magic pixie dust to </a:t>
            </a:r>
            <a:r>
              <a:rPr lang="en-US" dirty="0" smtClean="0">
                <a:sym typeface="Wingdings"/>
              </a:rPr>
              <a:t>instantly turn </a:t>
            </a:r>
            <a:r>
              <a:rPr lang="en-US" dirty="0">
                <a:sym typeface="Wingdings"/>
              </a:rPr>
              <a:t>eroded cow </a:t>
            </a:r>
            <a:r>
              <a:rPr lang="en-US" dirty="0" smtClean="0">
                <a:sym typeface="Wingdings"/>
              </a:rPr>
              <a:t>pastures </a:t>
            </a:r>
            <a:r>
              <a:rPr lang="en-US" dirty="0">
                <a:sym typeface="Wingdings"/>
              </a:rPr>
              <a:t>into </a:t>
            </a:r>
            <a:r>
              <a:rPr lang="en-US" dirty="0" smtClean="0">
                <a:sym typeface="Wingdings"/>
              </a:rPr>
              <a:t>rainforest, </a:t>
            </a:r>
            <a:r>
              <a:rPr lang="en-US" dirty="0" smtClean="0">
                <a:sym typeface="Wingdings"/>
              </a:rPr>
              <a:t>then what? </a:t>
            </a:r>
          </a:p>
          <a:p>
            <a:pPr lvl="2"/>
            <a:r>
              <a:rPr lang="en-US" dirty="0" smtClean="0">
                <a:sym typeface="Wingdings"/>
              </a:rPr>
              <a:t>Is the best case scenario good enough?</a:t>
            </a:r>
            <a:endParaRPr lang="en-US" dirty="0" smtClean="0">
              <a:sym typeface="Wingdings"/>
            </a:endParaRPr>
          </a:p>
          <a:p>
            <a:pPr lvl="2"/>
            <a:r>
              <a:rPr lang="en-US" dirty="0" smtClean="0">
                <a:sym typeface="Wingdings"/>
              </a:rPr>
              <a:t>A </a:t>
            </a:r>
            <a:r>
              <a:rPr lang="en-US" dirty="0">
                <a:sym typeface="Wingdings"/>
              </a:rPr>
              <a:t>tall fence </a:t>
            </a:r>
            <a:r>
              <a:rPr lang="en-US" dirty="0" smtClean="0">
                <a:sym typeface="Wingdings"/>
              </a:rPr>
              <a:t>won’t protect against global warming … </a:t>
            </a:r>
            <a:endParaRPr lang="en-US" dirty="0">
              <a:sym typeface="Wingdings"/>
            </a:endParaRPr>
          </a:p>
          <a:p>
            <a:endParaRPr lang="en-US" dirty="0">
              <a:sym typeface="Wingdings"/>
            </a:endParaRPr>
          </a:p>
          <a:p>
            <a:endParaRPr lang="en-US" dirty="0" smtClean="0"/>
          </a:p>
        </p:txBody>
      </p:sp>
      <p:pic>
        <p:nvPicPr>
          <p:cNvPr id="4" name="Picture 3" descr="DSC_6201.jpg"/>
          <p:cNvPicPr>
            <a:picLocks noChangeAspect="1"/>
          </p:cNvPicPr>
          <p:nvPr/>
        </p:nvPicPr>
        <p:blipFill rotWithShape="1">
          <a:blip r:embed="rId2">
            <a:extLst>
              <a:ext uri="{28A0092B-C50C-407E-A947-70E740481C1C}">
                <a14:useLocalDpi xmlns:a14="http://schemas.microsoft.com/office/drawing/2010/main" val="0"/>
              </a:ext>
            </a:extLst>
          </a:blip>
          <a:srcRect t="-3566" b="20003"/>
          <a:stretch/>
        </p:blipFill>
        <p:spPr>
          <a:xfrm>
            <a:off x="5306952" y="1834053"/>
            <a:ext cx="3760372" cy="4731939"/>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22</a:t>
            </a:fld>
            <a:endParaRPr lang="en-US"/>
          </a:p>
        </p:txBody>
      </p:sp>
    </p:spTree>
    <p:extLst>
      <p:ext uri="{BB962C8B-B14F-4D97-AF65-F5344CB8AC3E}">
        <p14:creationId xmlns:p14="http://schemas.microsoft.com/office/powerpoint/2010/main" val="1380949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Warming</a:t>
            </a:r>
            <a:endParaRPr lang="en-US" dirty="0"/>
          </a:p>
        </p:txBody>
      </p:sp>
      <p:sp>
        <p:nvSpPr>
          <p:cNvPr id="3" name="Content Placeholder 2"/>
          <p:cNvSpPr>
            <a:spLocks noGrp="1"/>
          </p:cNvSpPr>
          <p:nvPr>
            <p:ph idx="1"/>
          </p:nvPr>
        </p:nvSpPr>
        <p:spPr>
          <a:xfrm>
            <a:off x="765175" y="2070846"/>
            <a:ext cx="7830270" cy="4182035"/>
          </a:xfrm>
        </p:spPr>
        <p:txBody>
          <a:bodyPr>
            <a:normAutofit/>
          </a:bodyPr>
          <a:lstStyle/>
          <a:p>
            <a:r>
              <a:rPr lang="en-US" dirty="0" smtClean="0"/>
              <a:t>Global warming will likely decimate rainforests </a:t>
            </a:r>
          </a:p>
          <a:p>
            <a:pPr lvl="1"/>
            <a:r>
              <a:rPr lang="en-US" dirty="0" smtClean="0"/>
              <a:t>Rapid climate change stresses ecosystems </a:t>
            </a:r>
          </a:p>
          <a:p>
            <a:pPr lvl="1"/>
            <a:r>
              <a:rPr lang="en-US" dirty="0" smtClean="0"/>
              <a:t>Many forests are stressed from local climate change</a:t>
            </a:r>
          </a:p>
          <a:p>
            <a:r>
              <a:rPr lang="en-US" dirty="0" smtClean="0"/>
              <a:t>Refugees from droughts, floods, rising sea level, may lead to political chaos and pressure on nature reserves</a:t>
            </a:r>
          </a:p>
          <a:p>
            <a:r>
              <a:rPr lang="en-US" dirty="0" smtClean="0"/>
              <a:t>Is global warming real? </a:t>
            </a:r>
          </a:p>
          <a:p>
            <a:r>
              <a:rPr lang="en-US" dirty="0" smtClean="0"/>
              <a:t>Is it stoppable?</a:t>
            </a:r>
          </a:p>
          <a:p>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23</a:t>
            </a:fld>
            <a:endParaRPr lang="en-US"/>
          </a:p>
        </p:txBody>
      </p:sp>
    </p:spTree>
    <p:extLst>
      <p:ext uri="{BB962C8B-B14F-4D97-AF65-F5344CB8AC3E}">
        <p14:creationId xmlns:p14="http://schemas.microsoft.com/office/powerpoint/2010/main" val="30628857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DCC0E4-ED74-BA4C-8A4D-D7D555070D54}" type="slidenum">
              <a:rPr lang="en-US" smtClean="0"/>
              <a:t>24</a:t>
            </a:fld>
            <a:endParaRPr lang="en-US"/>
          </a:p>
        </p:txBody>
      </p:sp>
      <p:pic>
        <p:nvPicPr>
          <p:cNvPr id="9" name="Picture 8"/>
          <p:cNvPicPr>
            <a:picLocks noChangeAspect="1"/>
          </p:cNvPicPr>
          <p:nvPr/>
        </p:nvPicPr>
        <p:blipFill>
          <a:blip r:embed="rId2"/>
          <a:stretch>
            <a:fillRect/>
          </a:stretch>
        </p:blipFill>
        <p:spPr>
          <a:xfrm>
            <a:off x="0" y="406400"/>
            <a:ext cx="9144000" cy="6036174"/>
          </a:xfrm>
          <a:prstGeom prst="rect">
            <a:avLst/>
          </a:prstGeom>
        </p:spPr>
      </p:pic>
    </p:spTree>
    <p:extLst>
      <p:ext uri="{BB962C8B-B14F-4D97-AF65-F5344CB8AC3E}">
        <p14:creationId xmlns:p14="http://schemas.microsoft.com/office/powerpoint/2010/main" val="42034652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Warming</a:t>
            </a:r>
            <a:endParaRPr lang="en-US" dirty="0"/>
          </a:p>
        </p:txBody>
      </p:sp>
      <p:sp>
        <p:nvSpPr>
          <p:cNvPr id="3" name="Content Placeholder 2"/>
          <p:cNvSpPr>
            <a:spLocks noGrp="1"/>
          </p:cNvSpPr>
          <p:nvPr>
            <p:ph idx="1"/>
          </p:nvPr>
        </p:nvSpPr>
        <p:spPr/>
        <p:txBody>
          <a:bodyPr>
            <a:normAutofit/>
          </a:bodyPr>
          <a:lstStyle/>
          <a:p>
            <a:r>
              <a:rPr lang="en-US" dirty="0" smtClean="0"/>
              <a:t>Global climate is conceptually simple and mind-boggling complex</a:t>
            </a:r>
          </a:p>
          <a:p>
            <a:pPr lvl="1"/>
            <a:r>
              <a:rPr lang="en-US" dirty="0" smtClean="0"/>
              <a:t>Physics gives us a powerful understanding of energy transport, which drives climate (and life)</a:t>
            </a:r>
          </a:p>
          <a:p>
            <a:pPr lvl="1"/>
            <a:r>
              <a:rPr lang="en-US" dirty="0"/>
              <a:t>C</a:t>
            </a:r>
            <a:r>
              <a:rPr lang="en-US" dirty="0" smtClean="0"/>
              <a:t>omplex models have inherent uncertainties </a:t>
            </a:r>
          </a:p>
          <a:p>
            <a:pPr lvl="1"/>
            <a:r>
              <a:rPr lang="en-US" dirty="0" smtClean="0"/>
              <a:t>Scientists (biologists, chemists, physicists, paleontologists, etc.) have done an incredible job piecing together key facts from the laboratory, field, computer models, and theory</a:t>
            </a:r>
          </a:p>
          <a:p>
            <a:pPr lvl="2"/>
            <a:r>
              <a:rPr lang="en-US" dirty="0" smtClean="0"/>
              <a:t>“Your theory shouldn’t try to explain all the data, because not all the data is correct” – </a:t>
            </a:r>
            <a:r>
              <a:rPr lang="en-US" i="1" dirty="0" smtClean="0"/>
              <a:t>Richard Feynman</a:t>
            </a:r>
          </a:p>
        </p:txBody>
      </p:sp>
      <p:sp>
        <p:nvSpPr>
          <p:cNvPr id="4" name="Slide Number Placeholder 3"/>
          <p:cNvSpPr>
            <a:spLocks noGrp="1"/>
          </p:cNvSpPr>
          <p:nvPr>
            <p:ph type="sldNum" sz="quarter" idx="12"/>
          </p:nvPr>
        </p:nvSpPr>
        <p:spPr/>
        <p:txBody>
          <a:bodyPr/>
          <a:lstStyle/>
          <a:p>
            <a:fld id="{ABDCC0E4-ED74-BA4C-8A4D-D7D555070D54}" type="slidenum">
              <a:rPr lang="en-US" smtClean="0"/>
              <a:t>25</a:t>
            </a:fld>
            <a:endParaRPr lang="en-US"/>
          </a:p>
        </p:txBody>
      </p:sp>
    </p:spTree>
    <p:extLst>
      <p:ext uri="{BB962C8B-B14F-4D97-AF65-F5344CB8AC3E}">
        <p14:creationId xmlns:p14="http://schemas.microsoft.com/office/powerpoint/2010/main" val="25218584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t>
            </a:r>
            <a:r>
              <a:rPr lang="en-US" i="1" dirty="0" smtClean="0"/>
              <a:t>accurately </a:t>
            </a:r>
            <a:r>
              <a:rPr lang="en-US" dirty="0" smtClean="0"/>
              <a:t>measure </a:t>
            </a:r>
            <a:r>
              <a:rPr lang="en-US" dirty="0" smtClean="0"/>
              <a:t/>
            </a:r>
            <a:br>
              <a:rPr lang="en-US" dirty="0" smtClean="0"/>
            </a:br>
            <a:r>
              <a:rPr lang="en-US" dirty="0" smtClean="0"/>
              <a:t>Earth’s temperature?</a:t>
            </a:r>
            <a:endParaRPr lang="en-US" dirty="0"/>
          </a:p>
        </p:txBody>
      </p:sp>
      <p:pic>
        <p:nvPicPr>
          <p:cNvPr id="7" name="Picture 6"/>
          <p:cNvPicPr>
            <a:picLocks noChangeAspect="1"/>
          </p:cNvPicPr>
          <p:nvPr/>
        </p:nvPicPr>
        <p:blipFill rotWithShape="1">
          <a:blip r:embed="rId2"/>
          <a:srcRect t="11714" b="10331"/>
          <a:stretch/>
        </p:blipFill>
        <p:spPr bwMode="auto">
          <a:xfrm>
            <a:off x="1747965" y="1818254"/>
            <a:ext cx="5672533" cy="4422010"/>
          </a:xfrm>
          <a:prstGeom prst="rect">
            <a:avLst/>
          </a:prstGeom>
          <a:noFill/>
          <a:ln w="9525">
            <a:noFill/>
            <a:miter lim="800000"/>
            <a:headEnd/>
            <a:tailEnd/>
          </a:ln>
        </p:spPr>
      </p:pic>
      <p:sp>
        <p:nvSpPr>
          <p:cNvPr id="8" name="TextBox 7"/>
          <p:cNvSpPr txBox="1"/>
          <p:nvPr/>
        </p:nvSpPr>
        <p:spPr>
          <a:xfrm>
            <a:off x="886110" y="6266942"/>
            <a:ext cx="7609926" cy="461665"/>
          </a:xfrm>
          <a:prstGeom prst="rect">
            <a:avLst/>
          </a:prstGeom>
          <a:noFill/>
        </p:spPr>
        <p:txBody>
          <a:bodyPr wrap="none" rtlCol="0">
            <a:spAutoFit/>
          </a:bodyPr>
          <a:lstStyle/>
          <a:p>
            <a:r>
              <a:rPr lang="en-US" sz="2400" dirty="0" smtClean="0">
                <a:solidFill>
                  <a:schemeClr val="bg1"/>
                </a:solidFill>
              </a:rPr>
              <a:t>Now and a long time ago? And what makes it change?</a:t>
            </a:r>
            <a:endParaRPr lang="en-US" sz="2400" dirty="0">
              <a:solidFill>
                <a:schemeClr val="bg1"/>
              </a:solidFill>
            </a:endParaRPr>
          </a:p>
        </p:txBody>
      </p:sp>
      <p:sp>
        <p:nvSpPr>
          <p:cNvPr id="3" name="Slide Number Placeholder 2"/>
          <p:cNvSpPr>
            <a:spLocks noGrp="1"/>
          </p:cNvSpPr>
          <p:nvPr>
            <p:ph type="sldNum" sz="quarter" idx="12"/>
          </p:nvPr>
        </p:nvSpPr>
        <p:spPr/>
        <p:txBody>
          <a:bodyPr/>
          <a:lstStyle/>
          <a:p>
            <a:fld id="{ABDCC0E4-ED74-BA4C-8A4D-D7D555070D54}" type="slidenum">
              <a:rPr lang="en-US" smtClean="0"/>
              <a:t>26</a:t>
            </a:fld>
            <a:endParaRPr lang="en-US"/>
          </a:p>
        </p:txBody>
      </p:sp>
    </p:spTree>
    <p:extLst>
      <p:ext uri="{BB962C8B-B14F-4D97-AF65-F5344CB8AC3E}">
        <p14:creationId xmlns:p14="http://schemas.microsoft.com/office/powerpoint/2010/main" val="34558383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cores</a:t>
            </a:r>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27</a:t>
            </a:fld>
            <a:endParaRPr lang="en-US"/>
          </a:p>
        </p:txBody>
      </p:sp>
      <p:pic>
        <p:nvPicPr>
          <p:cNvPr id="6" name="Ice Core Lab - deep freez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83" y="1095184"/>
            <a:ext cx="9168871" cy="5157980"/>
          </a:xfrm>
        </p:spPr>
      </p:pic>
    </p:spTree>
    <p:extLst>
      <p:ext uri="{BB962C8B-B14F-4D97-AF65-F5344CB8AC3E}">
        <p14:creationId xmlns:p14="http://schemas.microsoft.com/office/powerpoint/2010/main" val="3489956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cores</a:t>
            </a:r>
            <a:endParaRPr lang="en-US" dirty="0"/>
          </a:p>
        </p:txBody>
      </p:sp>
      <p:sp>
        <p:nvSpPr>
          <p:cNvPr id="3" name="Content Placeholder 2"/>
          <p:cNvSpPr>
            <a:spLocks noGrp="1"/>
          </p:cNvSpPr>
          <p:nvPr>
            <p:ph idx="1"/>
          </p:nvPr>
        </p:nvSpPr>
        <p:spPr>
          <a:xfrm>
            <a:off x="765175" y="2070846"/>
            <a:ext cx="8019718" cy="4182035"/>
          </a:xfrm>
        </p:spPr>
        <p:txBody>
          <a:bodyPr>
            <a:normAutofit/>
          </a:bodyPr>
          <a:lstStyle/>
          <a:p>
            <a:r>
              <a:rPr lang="en-US" dirty="0" smtClean="0">
                <a:effectLst/>
              </a:rPr>
              <a:t>Global </a:t>
            </a:r>
            <a:r>
              <a:rPr lang="en-US" dirty="0">
                <a:effectLst/>
              </a:rPr>
              <a:t>warming isn’t </a:t>
            </a:r>
            <a:r>
              <a:rPr lang="en-US" dirty="0" smtClean="0">
                <a:effectLst/>
              </a:rPr>
              <a:t>a conclusion </a:t>
            </a:r>
            <a:r>
              <a:rPr lang="en-US" dirty="0" smtClean="0">
                <a:effectLst/>
              </a:rPr>
              <a:t>made by </a:t>
            </a:r>
            <a:r>
              <a:rPr lang="en-US" dirty="0">
                <a:effectLst/>
              </a:rPr>
              <a:t>amateurs running around with thermometers</a:t>
            </a:r>
          </a:p>
          <a:p>
            <a:r>
              <a:rPr lang="en-US" dirty="0">
                <a:effectLst/>
              </a:rPr>
              <a:t>A fundamental difficulty is measuring (and extrapolating) tiny trends before the changes become too big or costly </a:t>
            </a:r>
            <a:r>
              <a:rPr lang="en-US" dirty="0" smtClean="0">
                <a:effectLst/>
              </a:rPr>
              <a:t>to manage or stop</a:t>
            </a:r>
            <a:endParaRPr lang="en-US" dirty="0">
              <a:effectLst/>
            </a:endParaRPr>
          </a:p>
          <a:p>
            <a:pPr lvl="1"/>
            <a:r>
              <a:rPr lang="en-US" dirty="0" smtClean="0">
                <a:effectLst/>
              </a:rPr>
              <a:t>Fractions </a:t>
            </a:r>
            <a:r>
              <a:rPr lang="en-US" dirty="0">
                <a:effectLst/>
              </a:rPr>
              <a:t>of a degree when daily variations are ~</a:t>
            </a:r>
            <a:r>
              <a:rPr lang="en-US" dirty="0" smtClean="0">
                <a:effectLst/>
              </a:rPr>
              <a:t>20</a:t>
            </a:r>
            <a:r>
              <a:rPr lang="en-US" dirty="0" smtClean="0">
                <a:effectLst/>
              </a:rPr>
              <a:t>°, weekly and seasonal variations are much larger</a:t>
            </a:r>
            <a:endParaRPr lang="en-US" dirty="0">
              <a:effectLst/>
            </a:endParaRPr>
          </a:p>
          <a:p>
            <a:pPr lvl="1"/>
            <a:r>
              <a:rPr lang="en-US" dirty="0" smtClean="0">
                <a:effectLst/>
              </a:rPr>
              <a:t>A </a:t>
            </a:r>
            <a:r>
              <a:rPr lang="en-US" dirty="0">
                <a:effectLst/>
              </a:rPr>
              <a:t>millimeter of sea level that varies </a:t>
            </a:r>
            <a:r>
              <a:rPr lang="en-US" dirty="0" smtClean="0">
                <a:effectLst/>
              </a:rPr>
              <a:t>~</a:t>
            </a:r>
            <a:r>
              <a:rPr lang="en-US" dirty="0">
                <a:effectLst/>
              </a:rPr>
              <a:t>1 meter twice a day</a:t>
            </a:r>
          </a:p>
          <a:p>
            <a:pPr marL="342900" lvl="1" indent="-342900">
              <a:spcBef>
                <a:spcPts val="2000"/>
              </a:spcBef>
            </a:pPr>
            <a:endParaRPr lang="en-US" dirty="0">
              <a:sym typeface="Wingdings"/>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28</a:t>
            </a:fld>
            <a:endParaRPr lang="en-US"/>
          </a:p>
        </p:txBody>
      </p:sp>
    </p:spTree>
    <p:extLst>
      <p:ext uri="{BB962C8B-B14F-4D97-AF65-F5344CB8AC3E}">
        <p14:creationId xmlns:p14="http://schemas.microsoft.com/office/powerpoint/2010/main" val="31931670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t>
            </a:r>
            <a:r>
              <a:rPr lang="en-US" dirty="0"/>
              <a:t>warming should </a:t>
            </a:r>
            <a:r>
              <a:rPr lang="en-US" dirty="0" smtClean="0"/>
              <a:t>have many signatures</a:t>
            </a:r>
            <a:endParaRPr lang="en-US" dirty="0"/>
          </a:p>
        </p:txBody>
      </p:sp>
      <p:sp>
        <p:nvSpPr>
          <p:cNvPr id="6" name="Content Placeholder 2"/>
          <p:cNvSpPr txBox="1">
            <a:spLocks/>
          </p:cNvSpPr>
          <p:nvPr/>
        </p:nvSpPr>
        <p:spPr>
          <a:xfrm>
            <a:off x="765175" y="5930936"/>
            <a:ext cx="7612064" cy="92706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endParaRPr lang="en-US" dirty="0" smtClean="0"/>
          </a:p>
        </p:txBody>
      </p:sp>
      <p:sp>
        <p:nvSpPr>
          <p:cNvPr id="3" name="Content Placeholder 2"/>
          <p:cNvSpPr>
            <a:spLocks noGrp="1"/>
          </p:cNvSpPr>
          <p:nvPr>
            <p:ph idx="1"/>
          </p:nvPr>
        </p:nvSpPr>
        <p:spPr>
          <a:xfrm>
            <a:off x="765173" y="5107070"/>
            <a:ext cx="7612064" cy="1647732"/>
          </a:xfrm>
        </p:spPr>
        <p:txBody>
          <a:bodyPr/>
          <a:lstStyle/>
          <a:p>
            <a:r>
              <a:rPr lang="en-US" i="1" dirty="0" smtClean="0"/>
              <a:t>All</a:t>
            </a:r>
            <a:r>
              <a:rPr lang="en-US" dirty="0" smtClean="0"/>
              <a:t> of these (and may other) signs of global warming are observed</a:t>
            </a:r>
            <a:endParaRPr lang="en-US" dirty="0"/>
          </a:p>
        </p:txBody>
      </p:sp>
      <p:pic>
        <p:nvPicPr>
          <p:cNvPr id="5" name="Picture 4"/>
          <p:cNvPicPr>
            <a:picLocks noChangeAspect="1"/>
          </p:cNvPicPr>
          <p:nvPr/>
        </p:nvPicPr>
        <p:blipFill rotWithShape="1">
          <a:blip r:embed="rId2"/>
          <a:srcRect t="12196"/>
          <a:stretch/>
        </p:blipFill>
        <p:spPr>
          <a:xfrm>
            <a:off x="0" y="1841622"/>
            <a:ext cx="9144000" cy="3265448"/>
          </a:xfrm>
          <a:prstGeom prst="rect">
            <a:avLst/>
          </a:prstGeom>
        </p:spPr>
      </p:pic>
      <p:sp>
        <p:nvSpPr>
          <p:cNvPr id="4" name="Slide Number Placeholder 3"/>
          <p:cNvSpPr>
            <a:spLocks noGrp="1"/>
          </p:cNvSpPr>
          <p:nvPr>
            <p:ph type="sldNum" sz="quarter" idx="12"/>
          </p:nvPr>
        </p:nvSpPr>
        <p:spPr/>
        <p:txBody>
          <a:bodyPr/>
          <a:lstStyle/>
          <a:p>
            <a:fld id="{ABDCC0E4-ED74-BA4C-8A4D-D7D555070D54}" type="slidenum">
              <a:rPr lang="en-US" smtClean="0"/>
              <a:t>29</a:t>
            </a:fld>
            <a:endParaRPr lang="en-US"/>
          </a:p>
        </p:txBody>
      </p:sp>
    </p:spTree>
    <p:extLst>
      <p:ext uri="{BB962C8B-B14F-4D97-AF65-F5344CB8AC3E}">
        <p14:creationId xmlns:p14="http://schemas.microsoft.com/office/powerpoint/2010/main" val="38046922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6" y="88546"/>
            <a:ext cx="7612063" cy="609961"/>
          </a:xfrm>
        </p:spPr>
        <p:txBody>
          <a:bodyPr/>
          <a:lstStyle/>
          <a:p>
            <a:r>
              <a:rPr lang="en-US" sz="3600" dirty="0" smtClean="0"/>
              <a:t>Rainforests are </a:t>
            </a:r>
            <a:r>
              <a:rPr lang="en-US" sz="3600" dirty="0" smtClean="0"/>
              <a:t>being destroyed</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DSC_62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812"/>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3</a:t>
            </a:fld>
            <a:endParaRPr lang="en-US"/>
          </a:p>
        </p:txBody>
      </p:sp>
    </p:spTree>
    <p:extLst>
      <p:ext uri="{BB962C8B-B14F-4D97-AF65-F5344CB8AC3E}">
        <p14:creationId xmlns:p14="http://schemas.microsoft.com/office/powerpoint/2010/main" val="42187089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9468"/>
            <a:ext cx="3177540" cy="1417638"/>
          </a:xfrm>
        </p:spPr>
        <p:txBody>
          <a:bodyPr/>
          <a:lstStyle/>
          <a:p>
            <a:pPr algn="l"/>
            <a:r>
              <a:rPr lang="en-US" sz="3600" dirty="0" smtClean="0"/>
              <a:t>Numerous signs </a:t>
            </a:r>
            <a:r>
              <a:rPr lang="en-US" sz="3600" dirty="0" smtClean="0"/>
              <a:t>of GW</a:t>
            </a:r>
            <a:endParaRPr lang="en-US" sz="3600" dirty="0"/>
          </a:p>
        </p:txBody>
      </p:sp>
      <p:sp>
        <p:nvSpPr>
          <p:cNvPr id="3" name="Content Placeholder 2"/>
          <p:cNvSpPr>
            <a:spLocks noGrp="1"/>
          </p:cNvSpPr>
          <p:nvPr>
            <p:ph idx="1"/>
          </p:nvPr>
        </p:nvSpPr>
        <p:spPr>
          <a:xfrm>
            <a:off x="-75600" y="1744143"/>
            <a:ext cx="3253141" cy="5113857"/>
          </a:xfrm>
        </p:spPr>
        <p:txBody>
          <a:bodyPr>
            <a:normAutofit fontScale="92500" lnSpcReduction="20000"/>
          </a:bodyPr>
          <a:lstStyle/>
          <a:p>
            <a:pPr>
              <a:spcBef>
                <a:spcPts val="600"/>
              </a:spcBef>
            </a:pPr>
            <a:r>
              <a:rPr lang="en-US" dirty="0" smtClean="0"/>
              <a:t> </a:t>
            </a:r>
            <a:r>
              <a:rPr lang="en-US" b="1" dirty="0" smtClean="0"/>
              <a:t>11 key indicators </a:t>
            </a:r>
            <a:r>
              <a:rPr lang="en-US" b="1" dirty="0"/>
              <a:t>of global warming </a:t>
            </a:r>
            <a:r>
              <a:rPr lang="en-US" b="1" dirty="0" smtClean="0"/>
              <a:t>(2010)</a:t>
            </a:r>
          </a:p>
          <a:p>
            <a:pPr>
              <a:spcBef>
                <a:spcPts val="600"/>
              </a:spcBef>
            </a:pPr>
            <a:r>
              <a:rPr lang="en-US" b="1" dirty="0" smtClean="0"/>
              <a:t>Satellites observe less heat radiating into space</a:t>
            </a:r>
          </a:p>
          <a:p>
            <a:pPr>
              <a:spcBef>
                <a:spcPts val="600"/>
              </a:spcBef>
            </a:pPr>
            <a:r>
              <a:rPr lang="en-US" b="1" dirty="0" smtClean="0"/>
              <a:t>Ocean acidification</a:t>
            </a:r>
          </a:p>
          <a:p>
            <a:pPr>
              <a:spcBef>
                <a:spcPts val="600"/>
              </a:spcBef>
            </a:pPr>
            <a:r>
              <a:rPr lang="en-US" b="1" dirty="0" smtClean="0"/>
              <a:t>Earlier spring</a:t>
            </a:r>
          </a:p>
          <a:p>
            <a:pPr>
              <a:spcBef>
                <a:spcPts val="600"/>
              </a:spcBef>
            </a:pPr>
            <a:r>
              <a:rPr lang="en-US" b="1" dirty="0" smtClean="0"/>
              <a:t>Weather  records</a:t>
            </a:r>
          </a:p>
          <a:p>
            <a:pPr>
              <a:spcBef>
                <a:spcPts val="600"/>
              </a:spcBef>
            </a:pPr>
            <a:r>
              <a:rPr lang="en-US" b="1" dirty="0" smtClean="0"/>
              <a:t>Intense storms </a:t>
            </a:r>
          </a:p>
          <a:p>
            <a:pPr>
              <a:spcBef>
                <a:spcPts val="600"/>
              </a:spcBef>
            </a:pPr>
            <a:r>
              <a:rPr lang="en-US" b="1" dirty="0" smtClean="0"/>
              <a:t>Plant/animal migrations</a:t>
            </a:r>
          </a:p>
          <a:p>
            <a:pPr>
              <a:spcBef>
                <a:spcPts val="600"/>
              </a:spcBef>
            </a:pPr>
            <a:r>
              <a:rPr lang="en-US" b="1" dirty="0" smtClean="0"/>
              <a:t>Largest trees dying</a:t>
            </a:r>
          </a:p>
          <a:p>
            <a:pPr>
              <a:spcBef>
                <a:spcPts val="600"/>
              </a:spcBef>
            </a:pPr>
            <a:r>
              <a:rPr lang="en-US" b="1" i="1" dirty="0" smtClean="0"/>
              <a:t>Increased </a:t>
            </a:r>
            <a:r>
              <a:rPr lang="en-US" b="1" dirty="0" smtClean="0"/>
              <a:t>sea ice</a:t>
            </a:r>
          </a:p>
          <a:p>
            <a:pPr>
              <a:spcBef>
                <a:spcPts val="600"/>
              </a:spcBef>
            </a:pPr>
            <a:r>
              <a:rPr lang="en-US" b="1" dirty="0" smtClean="0"/>
              <a:t>Etc.</a:t>
            </a:r>
          </a:p>
          <a:p>
            <a:pPr marL="0" indent="0">
              <a:spcBef>
                <a:spcPts val="600"/>
              </a:spcBef>
              <a:buNone/>
            </a:pPr>
            <a:endParaRPr lang="en-US" b="1" dirty="0"/>
          </a:p>
          <a:p>
            <a:pPr>
              <a:spcBef>
                <a:spcPts val="600"/>
              </a:spcBef>
            </a:pPr>
            <a:endParaRPr lang="en-US" dirty="0"/>
          </a:p>
        </p:txBody>
      </p:sp>
      <p:pic>
        <p:nvPicPr>
          <p:cNvPr id="4" name="Picture 3"/>
          <p:cNvPicPr>
            <a:picLocks noChangeAspect="1"/>
          </p:cNvPicPr>
          <p:nvPr/>
        </p:nvPicPr>
        <p:blipFill>
          <a:blip r:embed="rId3"/>
          <a:stretch>
            <a:fillRect/>
          </a:stretch>
        </p:blipFill>
        <p:spPr>
          <a:xfrm>
            <a:off x="3177540" y="0"/>
            <a:ext cx="5966460" cy="6858000"/>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30</a:t>
            </a:fld>
            <a:endParaRPr lang="en-US"/>
          </a:p>
        </p:txBody>
      </p:sp>
    </p:spTree>
    <p:extLst>
      <p:ext uri="{BB962C8B-B14F-4D97-AF65-F5344CB8AC3E}">
        <p14:creationId xmlns:p14="http://schemas.microsoft.com/office/powerpoint/2010/main" val="40965332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1163" y="1772312"/>
            <a:ext cx="4619365" cy="50856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954" y="44194"/>
            <a:ext cx="8203448" cy="1417638"/>
          </a:xfrm>
        </p:spPr>
        <p:txBody>
          <a:bodyPr/>
          <a:lstStyle/>
          <a:p>
            <a:r>
              <a:rPr lang="en-US" dirty="0" smtClean="0"/>
              <a:t>Why is Earth warming now?</a:t>
            </a:r>
            <a:endParaRPr lang="en-US" dirty="0"/>
          </a:p>
        </p:txBody>
      </p:sp>
      <p:sp>
        <p:nvSpPr>
          <p:cNvPr id="3" name="Content Placeholder 2"/>
          <p:cNvSpPr>
            <a:spLocks noGrp="1"/>
          </p:cNvSpPr>
          <p:nvPr>
            <p:ph idx="1"/>
          </p:nvPr>
        </p:nvSpPr>
        <p:spPr>
          <a:xfrm>
            <a:off x="173789" y="2070846"/>
            <a:ext cx="4251158" cy="4182035"/>
          </a:xfrm>
        </p:spPr>
        <p:txBody>
          <a:bodyPr>
            <a:normAutofit fontScale="85000" lnSpcReduction="20000"/>
          </a:bodyPr>
          <a:lstStyle/>
          <a:p>
            <a:r>
              <a:rPr lang="en-US" dirty="0" smtClean="0"/>
              <a:t>Humans now burn 9 billion tons of carbon/year. The atmosphere weighs 5x10</a:t>
            </a:r>
            <a:r>
              <a:rPr lang="en-US" baseline="30000" dirty="0" smtClean="0"/>
              <a:t>18</a:t>
            </a:r>
            <a:r>
              <a:rPr lang="en-US" dirty="0" smtClean="0"/>
              <a:t>kg </a:t>
            </a:r>
            <a:r>
              <a:rPr lang="en-US" dirty="0" smtClean="0">
                <a:sym typeface="Wingdings"/>
              </a:rPr>
              <a:t></a:t>
            </a:r>
            <a:r>
              <a:rPr lang="en-US" dirty="0" smtClean="0"/>
              <a:t> fossil fuels add 2 ppm of CO</a:t>
            </a:r>
            <a:r>
              <a:rPr lang="en-US" baseline="-25000" dirty="0" smtClean="0"/>
              <a:t>2 </a:t>
            </a:r>
            <a:r>
              <a:rPr lang="en-US" dirty="0" smtClean="0"/>
              <a:t>per year</a:t>
            </a:r>
          </a:p>
          <a:p>
            <a:r>
              <a:rPr lang="en-US" dirty="0" smtClean="0"/>
              <a:t>There is little doubt that fossil fuel burning has raised CO</a:t>
            </a:r>
            <a:r>
              <a:rPr lang="en-US" baseline="-25000" dirty="0" smtClean="0"/>
              <a:t>2</a:t>
            </a:r>
            <a:r>
              <a:rPr lang="en-US" dirty="0" smtClean="0"/>
              <a:t> levels to the highest it’s been in at least 2 million years</a:t>
            </a:r>
          </a:p>
          <a:p>
            <a:r>
              <a:rPr lang="en-US" dirty="0" smtClean="0"/>
              <a:t>There’s little rational </a:t>
            </a:r>
            <a:r>
              <a:rPr lang="en-US" dirty="0" smtClean="0"/>
              <a:t>doubt </a:t>
            </a:r>
            <a:r>
              <a:rPr lang="en-US" dirty="0" smtClean="0"/>
              <a:t>that this will have devastating effects on the ocean and food chain</a:t>
            </a:r>
          </a:p>
          <a:p>
            <a:r>
              <a:rPr lang="en-US" dirty="0" smtClean="0"/>
              <a:t>But how much of global warming is </a:t>
            </a:r>
            <a:r>
              <a:rPr lang="en-US" i="1" dirty="0" smtClean="0"/>
              <a:t>caused </a:t>
            </a:r>
            <a:r>
              <a:rPr lang="en-US" dirty="0"/>
              <a:t>by </a:t>
            </a:r>
            <a:r>
              <a:rPr lang="en-US" dirty="0" smtClean="0"/>
              <a:t>CO</a:t>
            </a:r>
            <a:r>
              <a:rPr lang="en-US" baseline="-25000" dirty="0" smtClean="0"/>
              <a:t>2</a:t>
            </a:r>
            <a:r>
              <a:rPr lang="en-US" dirty="0" smtClean="0"/>
              <a:t>?</a:t>
            </a:r>
            <a:endParaRPr lang="en-US" dirty="0"/>
          </a:p>
        </p:txBody>
      </p:sp>
      <p:pic>
        <p:nvPicPr>
          <p:cNvPr id="9" name="Picture 8"/>
          <p:cNvPicPr>
            <a:picLocks noChangeAspect="1"/>
          </p:cNvPicPr>
          <p:nvPr/>
        </p:nvPicPr>
        <p:blipFill>
          <a:blip r:embed="rId2"/>
          <a:stretch>
            <a:fillRect/>
          </a:stretch>
        </p:blipFill>
        <p:spPr>
          <a:xfrm>
            <a:off x="4494681" y="1772312"/>
            <a:ext cx="4560570" cy="1920240"/>
          </a:xfrm>
          <a:prstGeom prst="rect">
            <a:avLst/>
          </a:prstGeom>
        </p:spPr>
      </p:pic>
      <p:pic>
        <p:nvPicPr>
          <p:cNvPr id="8" name="Picture 7"/>
          <p:cNvPicPr>
            <a:picLocks noChangeAspect="1"/>
          </p:cNvPicPr>
          <p:nvPr/>
        </p:nvPicPr>
        <p:blipFill>
          <a:blip r:embed="rId3"/>
          <a:stretch>
            <a:fillRect/>
          </a:stretch>
        </p:blipFill>
        <p:spPr>
          <a:xfrm>
            <a:off x="4607162" y="3375086"/>
            <a:ext cx="4483365" cy="1872798"/>
          </a:xfrm>
          <a:prstGeom prst="rect">
            <a:avLst/>
          </a:prstGeom>
        </p:spPr>
      </p:pic>
      <p:pic>
        <p:nvPicPr>
          <p:cNvPr id="10" name="Picture 9"/>
          <p:cNvPicPr>
            <a:picLocks noChangeAspect="1"/>
          </p:cNvPicPr>
          <p:nvPr/>
        </p:nvPicPr>
        <p:blipFill rotWithShape="1">
          <a:blip r:embed="rId4"/>
          <a:srcRect t="4531"/>
          <a:stretch/>
        </p:blipFill>
        <p:spPr>
          <a:xfrm>
            <a:off x="4540401" y="4950214"/>
            <a:ext cx="4514850" cy="1844156"/>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31</a:t>
            </a:fld>
            <a:endParaRPr lang="en-US"/>
          </a:p>
        </p:txBody>
      </p:sp>
    </p:spTree>
    <p:extLst>
      <p:ext uri="{BB962C8B-B14F-4D97-AF65-F5344CB8AC3E}">
        <p14:creationId xmlns:p14="http://schemas.microsoft.com/office/powerpoint/2010/main" val="24020557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 vs. effect</a:t>
            </a:r>
            <a:endParaRPr lang="en-US" dirty="0"/>
          </a:p>
        </p:txBody>
      </p:sp>
      <p:sp>
        <p:nvSpPr>
          <p:cNvPr id="3" name="Content Placeholder 2"/>
          <p:cNvSpPr>
            <a:spLocks noGrp="1"/>
          </p:cNvSpPr>
          <p:nvPr>
            <p:ph idx="1"/>
          </p:nvPr>
        </p:nvSpPr>
        <p:spPr>
          <a:xfrm>
            <a:off x="147053" y="2070846"/>
            <a:ext cx="3795295" cy="4182035"/>
          </a:xfrm>
        </p:spPr>
        <p:txBody>
          <a:bodyPr>
            <a:normAutofit fontScale="92500" lnSpcReduction="10000"/>
          </a:bodyPr>
          <a:lstStyle/>
          <a:p>
            <a:r>
              <a:rPr lang="en-US" dirty="0"/>
              <a:t>Feedbacks make it difficult to establish </a:t>
            </a:r>
            <a:r>
              <a:rPr lang="en-US" dirty="0" smtClean="0"/>
              <a:t>what started the warming…</a:t>
            </a:r>
            <a:endParaRPr lang="en-US" dirty="0"/>
          </a:p>
          <a:p>
            <a:r>
              <a:rPr lang="en-US" dirty="0" smtClean="0"/>
              <a:t>Historic warming </a:t>
            </a:r>
            <a:r>
              <a:rPr lang="en-US" dirty="0" smtClean="0"/>
              <a:t>epochs were driven by other </a:t>
            </a:r>
            <a:r>
              <a:rPr lang="en-US" dirty="0" smtClean="0"/>
              <a:t>forces. </a:t>
            </a:r>
            <a:r>
              <a:rPr lang="en-US" dirty="0" smtClean="0"/>
              <a:t>CO</a:t>
            </a:r>
            <a:r>
              <a:rPr lang="en-US" baseline="-25000" dirty="0" smtClean="0"/>
              <a:t>2</a:t>
            </a:r>
            <a:r>
              <a:rPr lang="en-US" dirty="0" smtClean="0"/>
              <a:t> </a:t>
            </a:r>
            <a:r>
              <a:rPr lang="en-US" dirty="0" smtClean="0"/>
              <a:t>increased a few hundred years after global warming, a slow  </a:t>
            </a:r>
            <a:r>
              <a:rPr lang="en-US" i="1" dirty="0" smtClean="0"/>
              <a:t>positive feedback</a:t>
            </a:r>
            <a:r>
              <a:rPr lang="en-US" dirty="0" smtClean="0"/>
              <a:t>. </a:t>
            </a:r>
          </a:p>
          <a:p>
            <a:r>
              <a:rPr lang="en-US" dirty="0" smtClean="0"/>
              <a:t>CO</a:t>
            </a:r>
            <a:r>
              <a:rPr lang="en-US" baseline="-25000" dirty="0"/>
              <a:t>2</a:t>
            </a:r>
            <a:r>
              <a:rPr lang="en-US" dirty="0" smtClean="0"/>
              <a:t> has never before increased this rapidly</a:t>
            </a:r>
          </a:p>
        </p:txBody>
      </p:sp>
      <p:pic>
        <p:nvPicPr>
          <p:cNvPr id="4" name="Picture 3"/>
          <p:cNvPicPr>
            <a:picLocks noChangeAspect="1"/>
          </p:cNvPicPr>
          <p:nvPr/>
        </p:nvPicPr>
        <p:blipFill>
          <a:blip r:embed="rId2"/>
          <a:stretch>
            <a:fillRect/>
          </a:stretch>
        </p:blipFill>
        <p:spPr>
          <a:xfrm>
            <a:off x="3942348" y="1909481"/>
            <a:ext cx="5016500" cy="4343400"/>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32</a:t>
            </a:fld>
            <a:endParaRPr lang="en-US"/>
          </a:p>
        </p:txBody>
      </p:sp>
    </p:spTree>
    <p:extLst>
      <p:ext uri="{BB962C8B-B14F-4D97-AF65-F5344CB8AC3E}">
        <p14:creationId xmlns:p14="http://schemas.microsoft.com/office/powerpoint/2010/main" val="5118395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a:t>
            </a:r>
            <a:r>
              <a:rPr lang="en-US" dirty="0"/>
              <a:t>Sensitivity to CO</a:t>
            </a:r>
            <a:r>
              <a:rPr lang="en-US" baseline="-25000" dirty="0"/>
              <a:t>2</a:t>
            </a:r>
            <a:r>
              <a:rPr lang="en-US" dirty="0"/>
              <a:t> </a:t>
            </a:r>
          </a:p>
        </p:txBody>
      </p:sp>
      <p:sp>
        <p:nvSpPr>
          <p:cNvPr id="3" name="Content Placeholder 2"/>
          <p:cNvSpPr>
            <a:spLocks noGrp="1"/>
          </p:cNvSpPr>
          <p:nvPr>
            <p:ph idx="1"/>
          </p:nvPr>
        </p:nvSpPr>
        <p:spPr/>
        <p:txBody>
          <a:bodyPr>
            <a:normAutofit/>
          </a:bodyPr>
          <a:lstStyle/>
          <a:p>
            <a:r>
              <a:rPr lang="en-US" dirty="0" smtClean="0"/>
              <a:t>How much does CO</a:t>
            </a:r>
            <a:r>
              <a:rPr lang="en-US" baseline="-25000" dirty="0" smtClean="0"/>
              <a:t>2</a:t>
            </a:r>
            <a:r>
              <a:rPr lang="en-US" dirty="0" smtClean="0"/>
              <a:t> warm the earth?</a:t>
            </a:r>
          </a:p>
          <a:p>
            <a:pPr lvl="1"/>
            <a:r>
              <a:rPr lang="en-US" dirty="0" smtClean="0"/>
              <a:t>Without </a:t>
            </a:r>
            <a:r>
              <a:rPr lang="en-US" dirty="0" smtClean="0"/>
              <a:t>feedbacks</a:t>
            </a:r>
            <a:r>
              <a:rPr lang="en-US" dirty="0"/>
              <a:t>, doubling CO</a:t>
            </a:r>
            <a:r>
              <a:rPr lang="en-US" baseline="-25000" dirty="0"/>
              <a:t>2</a:t>
            </a:r>
            <a:r>
              <a:rPr lang="en-US" dirty="0"/>
              <a:t> </a:t>
            </a:r>
            <a:r>
              <a:rPr lang="en-US" dirty="0" smtClean="0"/>
              <a:t>would cause  1.2°C warming</a:t>
            </a:r>
          </a:p>
          <a:p>
            <a:pPr lvl="1"/>
            <a:r>
              <a:rPr lang="en-US" dirty="0" smtClean="0"/>
              <a:t>Most studies suggest 2-4.5°C with </a:t>
            </a:r>
            <a:r>
              <a:rPr lang="en-US" dirty="0" smtClean="0"/>
              <a:t>fast feedbacks</a:t>
            </a:r>
            <a:endParaRPr lang="en-US" dirty="0" smtClean="0"/>
          </a:p>
          <a:p>
            <a:r>
              <a:rPr lang="en-US" dirty="0" smtClean="0"/>
              <a:t>Latencies mask effects</a:t>
            </a:r>
          </a:p>
          <a:p>
            <a:pPr lvl="1"/>
            <a:r>
              <a:rPr lang="en-US" dirty="0" smtClean="0"/>
              <a:t>Melting ice is absorbing </a:t>
            </a:r>
            <a:r>
              <a:rPr lang="en-US" i="1" dirty="0" smtClean="0"/>
              <a:t>huge</a:t>
            </a:r>
            <a:r>
              <a:rPr lang="en-US" dirty="0" smtClean="0"/>
              <a:t> amounts of energy without any warming</a:t>
            </a:r>
          </a:p>
          <a:p>
            <a:pPr lvl="1"/>
            <a:r>
              <a:rPr lang="en-US" dirty="0" smtClean="0"/>
              <a:t>Deep oceans are warming slower than the surface </a:t>
            </a:r>
            <a:endParaRPr lang="en-US" dirty="0" smtClean="0"/>
          </a:p>
          <a:p>
            <a:pPr lvl="1"/>
            <a:r>
              <a:rPr lang="en-US" dirty="0" smtClean="0"/>
              <a:t>Warmer water dissolves </a:t>
            </a:r>
            <a:r>
              <a:rPr lang="en-US" i="1" dirty="0" smtClean="0"/>
              <a:t>less </a:t>
            </a:r>
            <a:r>
              <a:rPr lang="en-US" dirty="0" smtClean="0"/>
              <a:t>CO</a:t>
            </a:r>
            <a:r>
              <a:rPr lang="en-US" baseline="-25000" dirty="0" smtClean="0"/>
              <a:t>2</a:t>
            </a:r>
            <a:r>
              <a:rPr lang="en-US" dirty="0" smtClean="0"/>
              <a:t> </a:t>
            </a:r>
            <a:endParaRPr lang="en-US" dirty="0" smtClean="0"/>
          </a:p>
        </p:txBody>
      </p:sp>
      <p:sp>
        <p:nvSpPr>
          <p:cNvPr id="4" name="Slide Number Placeholder 3"/>
          <p:cNvSpPr>
            <a:spLocks noGrp="1"/>
          </p:cNvSpPr>
          <p:nvPr>
            <p:ph type="sldNum" sz="quarter" idx="12"/>
          </p:nvPr>
        </p:nvSpPr>
        <p:spPr/>
        <p:txBody>
          <a:bodyPr/>
          <a:lstStyle/>
          <a:p>
            <a:fld id="{ABDCC0E4-ED74-BA4C-8A4D-D7D555070D54}" type="slidenum">
              <a:rPr lang="en-US" smtClean="0"/>
              <a:t>33</a:t>
            </a:fld>
            <a:endParaRPr lang="en-US"/>
          </a:p>
        </p:txBody>
      </p:sp>
    </p:spTree>
    <p:extLst>
      <p:ext uri="{BB962C8B-B14F-4D97-AF65-F5344CB8AC3E}">
        <p14:creationId xmlns:p14="http://schemas.microsoft.com/office/powerpoint/2010/main" val="25808603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warming</a:t>
            </a:r>
            <a:endParaRPr lang="en-US" dirty="0"/>
          </a:p>
        </p:txBody>
      </p:sp>
      <p:sp>
        <p:nvSpPr>
          <p:cNvPr id="3" name="Content Placeholder 2"/>
          <p:cNvSpPr>
            <a:spLocks noGrp="1"/>
          </p:cNvSpPr>
          <p:nvPr>
            <p:ph idx="1"/>
          </p:nvPr>
        </p:nvSpPr>
        <p:spPr>
          <a:xfrm>
            <a:off x="765175" y="2070846"/>
            <a:ext cx="7935402" cy="4182035"/>
          </a:xfrm>
        </p:spPr>
        <p:txBody>
          <a:bodyPr>
            <a:normAutofit lnSpcReduction="10000"/>
          </a:bodyPr>
          <a:lstStyle/>
          <a:p>
            <a:r>
              <a:rPr lang="en-US" dirty="0" smtClean="0"/>
              <a:t>7000 years </a:t>
            </a:r>
            <a:r>
              <a:rPr lang="en-US" dirty="0" smtClean="0"/>
              <a:t>of stable sea level is </a:t>
            </a:r>
            <a:r>
              <a:rPr lang="en-US" dirty="0" smtClean="0"/>
              <a:t>ending</a:t>
            </a:r>
            <a:endParaRPr lang="en-US" dirty="0" smtClean="0"/>
          </a:p>
          <a:p>
            <a:pPr lvl="1"/>
            <a:r>
              <a:rPr lang="en-US" dirty="0" smtClean="0"/>
              <a:t>~1 </a:t>
            </a:r>
            <a:r>
              <a:rPr lang="en-US" dirty="0" smtClean="0"/>
              <a:t>billion people </a:t>
            </a:r>
            <a:r>
              <a:rPr lang="en-US" i="1" dirty="0" smtClean="0"/>
              <a:t>live</a:t>
            </a:r>
            <a:r>
              <a:rPr lang="en-US" dirty="0" smtClean="0"/>
              <a:t> within 10m of sea level</a:t>
            </a:r>
          </a:p>
          <a:p>
            <a:r>
              <a:rPr lang="en-US" dirty="0" smtClean="0"/>
              <a:t>Extreme weather: storms, </a:t>
            </a:r>
            <a:r>
              <a:rPr lang="en-US" dirty="0" smtClean="0"/>
              <a:t>droughts</a:t>
            </a:r>
          </a:p>
          <a:p>
            <a:pPr lvl="1"/>
            <a:r>
              <a:rPr lang="en-US" dirty="0" smtClean="0"/>
              <a:t>25 events cost USA $188 billion in 2011 (NOAA) </a:t>
            </a:r>
            <a:endParaRPr lang="en-US" dirty="0" smtClean="0"/>
          </a:p>
          <a:p>
            <a:r>
              <a:rPr lang="en-US" dirty="0" smtClean="0"/>
              <a:t>WHO (2009) estimated global warming was responsible </a:t>
            </a:r>
            <a:r>
              <a:rPr lang="en-US" dirty="0"/>
              <a:t>for 3% of </a:t>
            </a:r>
            <a:r>
              <a:rPr lang="en-US" dirty="0">
                <a:hlinkClick r:id="rId3" tooltip="Diarrhoea"/>
              </a:rPr>
              <a:t>diarrhoea</a:t>
            </a:r>
            <a:r>
              <a:rPr lang="en-US" dirty="0"/>
              <a:t>, 3% of </a:t>
            </a:r>
            <a:r>
              <a:rPr lang="en-US" dirty="0">
                <a:hlinkClick r:id="rId4" tooltip="Malaria"/>
              </a:rPr>
              <a:t>malaria</a:t>
            </a:r>
            <a:r>
              <a:rPr lang="en-US" dirty="0"/>
              <a:t>, and 3.8% of </a:t>
            </a:r>
            <a:r>
              <a:rPr lang="en-US" dirty="0">
                <a:hlinkClick r:id="rId5" tooltip="Dengue fever"/>
              </a:rPr>
              <a:t>dengue fever</a:t>
            </a:r>
            <a:r>
              <a:rPr lang="en-US" dirty="0"/>
              <a:t> deaths worldwide in </a:t>
            </a:r>
            <a:r>
              <a:rPr lang="en-US" dirty="0" smtClean="0"/>
              <a:t>2004</a:t>
            </a:r>
          </a:p>
          <a:p>
            <a:r>
              <a:rPr lang="en-US" dirty="0" smtClean="0"/>
              <a:t>Many effects are irreversible, at least over time scales of many human generations</a:t>
            </a:r>
            <a:endParaRPr lang="en-US" dirty="0"/>
          </a:p>
          <a:p>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34</a:t>
            </a:fld>
            <a:endParaRPr lang="en-US"/>
          </a:p>
        </p:txBody>
      </p:sp>
    </p:spTree>
    <p:extLst>
      <p:ext uri="{BB962C8B-B14F-4D97-AF65-F5344CB8AC3E}">
        <p14:creationId xmlns:p14="http://schemas.microsoft.com/office/powerpoint/2010/main" val="35083221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5" y="79468"/>
            <a:ext cx="8867595" cy="1417638"/>
          </a:xfrm>
        </p:spPr>
        <p:txBody>
          <a:bodyPr/>
          <a:lstStyle/>
          <a:p>
            <a:r>
              <a:rPr lang="en-US" sz="4400" dirty="0" smtClean="0"/>
              <a:t>Distractions instead of solutions </a:t>
            </a:r>
            <a:r>
              <a:rPr lang="en-US" sz="4400" dirty="0" smtClean="0"/>
              <a:t>… </a:t>
            </a:r>
            <a:endParaRPr lang="en-US" sz="4400" dirty="0"/>
          </a:p>
        </p:txBody>
      </p:sp>
      <p:sp>
        <p:nvSpPr>
          <p:cNvPr id="3" name="Content Placeholder 2"/>
          <p:cNvSpPr>
            <a:spLocks noGrp="1"/>
          </p:cNvSpPr>
          <p:nvPr>
            <p:ph idx="1"/>
          </p:nvPr>
        </p:nvSpPr>
        <p:spPr/>
        <p:txBody>
          <a:bodyPr/>
          <a:lstStyle/>
          <a:p>
            <a:r>
              <a:rPr lang="en-US" dirty="0" smtClean="0"/>
              <a:t>“</a:t>
            </a:r>
            <a:r>
              <a:rPr lang="en-US" dirty="0" err="1" smtClean="0"/>
              <a:t>Climategate</a:t>
            </a:r>
            <a:r>
              <a:rPr lang="en-US" dirty="0" smtClean="0"/>
              <a:t>” – out-of-context quotes from hacked emails </a:t>
            </a:r>
            <a:r>
              <a:rPr lang="en-US" dirty="0" smtClean="0">
                <a:sym typeface="Wingdings"/>
              </a:rPr>
              <a:t> every independent investigation exonerated the scientists</a:t>
            </a:r>
          </a:p>
          <a:p>
            <a:r>
              <a:rPr lang="en-US" dirty="0" smtClean="0">
                <a:sym typeface="Wingdings"/>
              </a:rPr>
              <a:t>CERN study</a:t>
            </a:r>
            <a:endParaRPr lang="en-US" dirty="0"/>
          </a:p>
        </p:txBody>
      </p:sp>
      <p:pic>
        <p:nvPicPr>
          <p:cNvPr id="4" name="Picture 3"/>
          <p:cNvPicPr>
            <a:picLocks noChangeAspect="1"/>
          </p:cNvPicPr>
          <p:nvPr/>
        </p:nvPicPr>
        <p:blipFill>
          <a:blip r:embed="rId2"/>
          <a:stretch>
            <a:fillRect/>
          </a:stretch>
        </p:blipFill>
        <p:spPr>
          <a:xfrm>
            <a:off x="765174" y="1790109"/>
            <a:ext cx="7696200" cy="2654300"/>
          </a:xfrm>
          <a:prstGeom prst="rect">
            <a:avLst/>
          </a:prstGeom>
        </p:spPr>
      </p:pic>
      <p:sp>
        <p:nvSpPr>
          <p:cNvPr id="6" name="Content Placeholder 2"/>
          <p:cNvSpPr txBox="1">
            <a:spLocks/>
          </p:cNvSpPr>
          <p:nvPr/>
        </p:nvSpPr>
        <p:spPr>
          <a:xfrm>
            <a:off x="917575" y="4553884"/>
            <a:ext cx="7612064" cy="185139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a:lstStyle>
          <a:p>
            <a:r>
              <a:rPr lang="en-US" dirty="0" smtClean="0"/>
              <a:t>Eight independent </a:t>
            </a:r>
            <a:r>
              <a:rPr lang="en-US" dirty="0"/>
              <a:t>committees investigated </a:t>
            </a:r>
            <a:r>
              <a:rPr lang="en-US" dirty="0" smtClean="0"/>
              <a:t>these allegations, found </a:t>
            </a:r>
            <a:r>
              <a:rPr lang="en-US" dirty="0"/>
              <a:t>no evidence of fraud or scientific </a:t>
            </a:r>
            <a:r>
              <a:rPr lang="en-US" dirty="0" smtClean="0"/>
              <a:t>misconduct</a:t>
            </a:r>
          </a:p>
          <a:p>
            <a:pPr lvl="1"/>
            <a:r>
              <a:rPr lang="en-US" dirty="0" smtClean="0"/>
              <a:t>UK House of Commons; US Inspector General; NSF; EPA; etc.</a:t>
            </a:r>
            <a:endParaRPr lang="en-US" dirty="0"/>
          </a:p>
        </p:txBody>
      </p:sp>
      <p:sp>
        <p:nvSpPr>
          <p:cNvPr id="5" name="Slide Number Placeholder 4"/>
          <p:cNvSpPr>
            <a:spLocks noGrp="1"/>
          </p:cNvSpPr>
          <p:nvPr>
            <p:ph type="sldNum" sz="quarter" idx="12"/>
          </p:nvPr>
        </p:nvSpPr>
        <p:spPr/>
        <p:txBody>
          <a:bodyPr/>
          <a:lstStyle/>
          <a:p>
            <a:fld id="{ABDCC0E4-ED74-BA4C-8A4D-D7D555070D54}" type="slidenum">
              <a:rPr lang="en-US" smtClean="0"/>
              <a:t>35</a:t>
            </a:fld>
            <a:endParaRPr lang="en-US"/>
          </a:p>
        </p:txBody>
      </p:sp>
    </p:spTree>
    <p:extLst>
      <p:ext uri="{BB962C8B-B14F-4D97-AF65-F5344CB8AC3E}">
        <p14:creationId xmlns:p14="http://schemas.microsoft.com/office/powerpoint/2010/main" val="212259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70846"/>
            <a:ext cx="3558066" cy="4787154"/>
          </a:xfrm>
        </p:spPr>
        <p:txBody>
          <a:bodyPr>
            <a:normAutofit fontScale="92500"/>
          </a:bodyPr>
          <a:lstStyle/>
          <a:p>
            <a:r>
              <a:rPr lang="en-US" dirty="0" smtClean="0">
                <a:sym typeface="Wingdings"/>
              </a:rPr>
              <a:t>Research suggests a </a:t>
            </a:r>
            <a:r>
              <a:rPr lang="en-US" i="1" dirty="0" smtClean="0">
                <a:sym typeface="Wingdings"/>
              </a:rPr>
              <a:t>possible</a:t>
            </a:r>
            <a:r>
              <a:rPr lang="en-US" dirty="0" smtClean="0">
                <a:sym typeface="Wingdings"/>
              </a:rPr>
              <a:t> mechanism for </a:t>
            </a:r>
            <a:r>
              <a:rPr lang="en-US" dirty="0" smtClean="0">
                <a:sym typeface="Wingdings"/>
              </a:rPr>
              <a:t>cosmic </a:t>
            </a:r>
            <a:r>
              <a:rPr lang="en-US" dirty="0" smtClean="0">
                <a:sym typeface="Wingdings"/>
              </a:rPr>
              <a:t>rays to affect climate </a:t>
            </a:r>
          </a:p>
          <a:p>
            <a:pPr lvl="1"/>
            <a:r>
              <a:rPr lang="en-US" dirty="0" smtClean="0">
                <a:sym typeface="Wingdings"/>
              </a:rPr>
              <a:t>Weak effect</a:t>
            </a:r>
          </a:p>
          <a:p>
            <a:pPr lvl="1"/>
            <a:r>
              <a:rPr lang="en-US" dirty="0" smtClean="0">
                <a:sym typeface="Wingdings"/>
              </a:rPr>
              <a:t>Doesn’t correlate with global temperature nor (attempt to) explain much of the vast data from the oceans and climate</a:t>
            </a:r>
          </a:p>
          <a:p>
            <a:pPr lvl="1"/>
            <a:r>
              <a:rPr lang="en-US" dirty="0" smtClean="0">
                <a:sym typeface="Wingdings"/>
              </a:rPr>
              <a:t>Its author denies the conclusions attributed in the fringe press</a:t>
            </a:r>
          </a:p>
        </p:txBody>
      </p:sp>
      <p:pic>
        <p:nvPicPr>
          <p:cNvPr id="5" name="Picture 4"/>
          <p:cNvPicPr>
            <a:picLocks noChangeAspect="1"/>
          </p:cNvPicPr>
          <p:nvPr/>
        </p:nvPicPr>
        <p:blipFill>
          <a:blip r:embed="rId3"/>
          <a:stretch>
            <a:fillRect/>
          </a:stretch>
        </p:blipFill>
        <p:spPr>
          <a:xfrm>
            <a:off x="3489422" y="1497105"/>
            <a:ext cx="5688495" cy="5400032"/>
          </a:xfrm>
          <a:prstGeom prst="rect">
            <a:avLst/>
          </a:prstGeom>
        </p:spPr>
      </p:pic>
      <p:sp>
        <p:nvSpPr>
          <p:cNvPr id="4" name="Slide Number Placeholder 3"/>
          <p:cNvSpPr>
            <a:spLocks noGrp="1"/>
          </p:cNvSpPr>
          <p:nvPr>
            <p:ph type="sldNum" sz="quarter" idx="12"/>
          </p:nvPr>
        </p:nvSpPr>
        <p:spPr/>
        <p:txBody>
          <a:bodyPr/>
          <a:lstStyle/>
          <a:p>
            <a:fld id="{ABDCC0E4-ED74-BA4C-8A4D-D7D555070D54}" type="slidenum">
              <a:rPr lang="en-US" smtClean="0"/>
              <a:t>36</a:t>
            </a:fld>
            <a:endParaRPr lang="en-US"/>
          </a:p>
        </p:txBody>
      </p:sp>
      <p:sp>
        <p:nvSpPr>
          <p:cNvPr id="7" name="Title 1"/>
          <p:cNvSpPr>
            <a:spLocks noGrp="1"/>
          </p:cNvSpPr>
          <p:nvPr>
            <p:ph type="title"/>
          </p:nvPr>
        </p:nvSpPr>
        <p:spPr>
          <a:xfrm>
            <a:off x="158755" y="79468"/>
            <a:ext cx="8867595" cy="1417638"/>
          </a:xfrm>
        </p:spPr>
        <p:txBody>
          <a:bodyPr/>
          <a:lstStyle/>
          <a:p>
            <a:r>
              <a:rPr lang="en-US" sz="4400" dirty="0" smtClean="0"/>
              <a:t>Distractions instead of solutions </a:t>
            </a:r>
            <a:r>
              <a:rPr lang="en-US" sz="4400" dirty="0" smtClean="0"/>
              <a:t>… </a:t>
            </a:r>
            <a:endParaRPr lang="en-US" sz="4400" dirty="0"/>
          </a:p>
        </p:txBody>
      </p:sp>
    </p:spTree>
    <p:extLst>
      <p:ext uri="{BB962C8B-B14F-4D97-AF65-F5344CB8AC3E}">
        <p14:creationId xmlns:p14="http://schemas.microsoft.com/office/powerpoint/2010/main" val="13546013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Distractions … </a:t>
            </a:r>
            <a:endParaRPr lang="en-US" dirty="0"/>
          </a:p>
        </p:txBody>
      </p:sp>
      <p:sp>
        <p:nvSpPr>
          <p:cNvPr id="3" name="Content Placeholder 2"/>
          <p:cNvSpPr>
            <a:spLocks noGrp="1"/>
          </p:cNvSpPr>
          <p:nvPr>
            <p:ph idx="1"/>
          </p:nvPr>
        </p:nvSpPr>
        <p:spPr/>
        <p:txBody>
          <a:bodyPr/>
          <a:lstStyle/>
          <a:p>
            <a:r>
              <a:rPr lang="en-US" dirty="0" smtClean="0"/>
              <a:t>“</a:t>
            </a:r>
            <a:r>
              <a:rPr lang="en-US" dirty="0" err="1" smtClean="0"/>
              <a:t>Climategate</a:t>
            </a:r>
            <a:r>
              <a:rPr lang="en-US" dirty="0" smtClean="0"/>
              <a:t>” – out-of-context quotes from hacked emails </a:t>
            </a:r>
            <a:r>
              <a:rPr lang="en-US" dirty="0" smtClean="0">
                <a:sym typeface="Wingdings"/>
              </a:rPr>
              <a:t> every independent investigation exonerated the scientists</a:t>
            </a:r>
          </a:p>
          <a:p>
            <a:r>
              <a:rPr lang="en-US" dirty="0" smtClean="0">
                <a:sym typeface="Wingdings"/>
              </a:rPr>
              <a:t>CERN study</a:t>
            </a:r>
            <a:endParaRPr lang="en-US" dirty="0"/>
          </a:p>
        </p:txBody>
      </p:sp>
      <p:pic>
        <p:nvPicPr>
          <p:cNvPr id="4" name="Picture 3"/>
          <p:cNvPicPr>
            <a:picLocks noChangeAspect="1"/>
          </p:cNvPicPr>
          <p:nvPr/>
        </p:nvPicPr>
        <p:blipFill>
          <a:blip r:embed="rId2"/>
          <a:stretch>
            <a:fillRect/>
          </a:stretch>
        </p:blipFill>
        <p:spPr>
          <a:xfrm>
            <a:off x="609600" y="385481"/>
            <a:ext cx="7924800" cy="5867400"/>
          </a:xfrm>
          <a:prstGeom prst="rect">
            <a:avLst/>
          </a:prstGeom>
        </p:spPr>
      </p:pic>
      <p:sp>
        <p:nvSpPr>
          <p:cNvPr id="6" name="TextBox 5"/>
          <p:cNvSpPr txBox="1"/>
          <p:nvPr/>
        </p:nvSpPr>
        <p:spPr>
          <a:xfrm>
            <a:off x="454526" y="6488668"/>
            <a:ext cx="2961981" cy="369332"/>
          </a:xfrm>
          <a:prstGeom prst="rect">
            <a:avLst/>
          </a:prstGeom>
          <a:noFill/>
        </p:spPr>
        <p:txBody>
          <a:bodyPr wrap="none" rtlCol="0">
            <a:spAutoFit/>
          </a:bodyPr>
          <a:lstStyle/>
          <a:p>
            <a:r>
              <a:rPr lang="en-US" dirty="0" smtClean="0">
                <a:solidFill>
                  <a:srgbClr val="FFFFFF"/>
                </a:solidFill>
              </a:rPr>
              <a:t>Financial Post Aug 26, 2011 </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ABDCC0E4-ED74-BA4C-8A4D-D7D555070D54}" type="slidenum">
              <a:rPr lang="en-US" smtClean="0"/>
              <a:t>37</a:t>
            </a:fld>
            <a:endParaRPr lang="en-US"/>
          </a:p>
        </p:txBody>
      </p:sp>
    </p:spTree>
    <p:extLst>
      <p:ext uri="{BB962C8B-B14F-4D97-AF65-F5344CB8AC3E}">
        <p14:creationId xmlns:p14="http://schemas.microsoft.com/office/powerpoint/2010/main" val="30599835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62"/>
            <a:ext cx="9144000" cy="6724316"/>
          </a:xfrm>
        </p:spPr>
        <p:txBody>
          <a:bodyPr>
            <a:noAutofit/>
          </a:bodyPr>
          <a:lstStyle/>
          <a:p>
            <a:pPr>
              <a:spcBef>
                <a:spcPts val="0"/>
              </a:spcBef>
              <a:buFont typeface="+mj-lt"/>
              <a:buAutoNum type="arabicPeriod"/>
            </a:pPr>
            <a:r>
              <a:rPr lang="en-US" sz="1600" b="1" i="1" dirty="0" smtClean="0">
                <a:hlinkClick r:id="rId2"/>
              </a:rPr>
              <a:t>Lawrence </a:t>
            </a:r>
            <a:r>
              <a:rPr lang="en-US" sz="1600" b="1" i="1" dirty="0">
                <a:hlinkClick r:id="rId2"/>
              </a:rPr>
              <a:t>Solomon</a:t>
            </a:r>
            <a:r>
              <a:rPr lang="en-US" sz="1600" b="1" dirty="0">
                <a:hlinkClick r:id="rId2"/>
              </a:rPr>
              <a:t>: Science getting settled | FP Comment </a:t>
            </a:r>
            <a:r>
              <a:rPr lang="en-US" sz="1600" b="1" dirty="0" smtClean="0">
                <a:hlinkClick r:id="rId2"/>
              </a:rPr>
              <a:t>…</a:t>
            </a:r>
            <a:r>
              <a:rPr lang="en-US" sz="1600" i="1" dirty="0" err="1" smtClean="0"/>
              <a:t>opinion.financialpost.com</a:t>
            </a:r>
            <a:r>
              <a:rPr lang="en-US" sz="1600" i="1" dirty="0"/>
              <a:t>/.../</a:t>
            </a:r>
            <a:r>
              <a:rPr lang="en-US" sz="1600" b="1" i="1" dirty="0" err="1"/>
              <a:t>lawrence</a:t>
            </a:r>
            <a:r>
              <a:rPr lang="en-US" sz="1600" i="1" dirty="0"/>
              <a:t>-</a:t>
            </a:r>
            <a:r>
              <a:rPr lang="en-US" sz="1600" b="1" i="1" dirty="0" err="1"/>
              <a:t>solomon</a:t>
            </a:r>
            <a:r>
              <a:rPr lang="en-US" sz="1600" i="1" dirty="0"/>
              <a:t>-science-now-settled/</a:t>
            </a:r>
            <a:r>
              <a:rPr lang="en-US" sz="1600" dirty="0"/>
              <a:t>Aug 26, 2011 – New, convincing evidence indicates </a:t>
            </a:r>
            <a:r>
              <a:rPr lang="en-US" sz="1600" i="1" dirty="0"/>
              <a:t>global warming</a:t>
            </a:r>
            <a:r>
              <a:rPr lang="en-US" sz="1600" dirty="0"/>
              <a:t> is </a:t>
            </a:r>
            <a:r>
              <a:rPr lang="en-US" sz="1600" i="1" dirty="0"/>
              <a:t>caused</a:t>
            </a:r>
            <a:r>
              <a:rPr lang="en-US" sz="1600" dirty="0"/>
              <a:t> by cosmic </a:t>
            </a:r>
            <a:r>
              <a:rPr lang="en-US" sz="1600" i="1" dirty="0"/>
              <a:t>rays and the sun</a:t>
            </a:r>
            <a:r>
              <a:rPr lang="en-US" sz="1600" dirty="0"/>
              <a:t> — </a:t>
            </a:r>
            <a:r>
              <a:rPr lang="en-US" sz="1600" i="1" dirty="0"/>
              <a:t>not humans</a:t>
            </a:r>
            <a:r>
              <a:rPr lang="en-US" sz="1600" dirty="0"/>
              <a:t>. The science is now all-but-settled </a:t>
            </a:r>
            <a:r>
              <a:rPr lang="en-US" sz="1600" dirty="0" smtClean="0"/>
              <a:t>…</a:t>
            </a:r>
          </a:p>
          <a:p>
            <a:pPr>
              <a:spcBef>
                <a:spcPts val="0"/>
              </a:spcBef>
              <a:buFont typeface="+mj-lt"/>
              <a:buAutoNum type="arabicPeriod"/>
            </a:pPr>
            <a:r>
              <a:rPr lang="en-US" sz="1600" b="1" i="1" dirty="0">
                <a:hlinkClick r:id="rId3"/>
              </a:rPr>
              <a:t>Global Warming Caused</a:t>
            </a:r>
            <a:r>
              <a:rPr lang="en-US" sz="1600" b="1" dirty="0">
                <a:hlinkClick r:id="rId3"/>
              </a:rPr>
              <a:t> by Cosmic </a:t>
            </a:r>
            <a:r>
              <a:rPr lang="en-US" sz="1600" b="1" i="1" dirty="0">
                <a:hlinkClick r:id="rId3"/>
              </a:rPr>
              <a:t>Rays and the Sun</a:t>
            </a:r>
            <a:r>
              <a:rPr lang="en-US" sz="1600" b="1" dirty="0">
                <a:hlinkClick r:id="rId3"/>
              </a:rPr>
              <a:t> - </a:t>
            </a:r>
            <a:r>
              <a:rPr lang="en-US" sz="1600" b="1" i="1" dirty="0">
                <a:hlinkClick r:id="rId3"/>
              </a:rPr>
              <a:t>Not </a:t>
            </a:r>
            <a:r>
              <a:rPr lang="en-US" sz="1600" b="1" i="1" dirty="0" smtClean="0">
                <a:hlinkClick r:id="rId3"/>
              </a:rPr>
              <a:t>Humans</a:t>
            </a:r>
            <a:r>
              <a:rPr lang="en-US" sz="1600" b="1" i="1" dirty="0" smtClean="0"/>
              <a:t> </a:t>
            </a:r>
            <a:r>
              <a:rPr lang="en-US" sz="1600" i="1" dirty="0" smtClean="0"/>
              <a:t>nexus</a:t>
            </a:r>
            <a:r>
              <a:rPr lang="en-US" sz="1600" i="1" dirty="0"/>
              <a:t>.2012info.ca › ... › </a:t>
            </a:r>
            <a:r>
              <a:rPr lang="en-US" sz="1600" i="1" dirty="0">
                <a:hlinkClick r:id="rId4"/>
              </a:rPr>
              <a:t>Earth Matters</a:t>
            </a:r>
            <a:r>
              <a:rPr lang="en-US" sz="1600" i="1" dirty="0"/>
              <a:t> › </a:t>
            </a:r>
            <a:r>
              <a:rPr lang="en-US" sz="1600" i="1" dirty="0">
                <a:hlinkClick r:id="rId5"/>
              </a:rPr>
              <a:t>Climate &amp; Environment</a:t>
            </a:r>
            <a:r>
              <a:rPr lang="en-US" sz="1600" dirty="0"/>
              <a:t> 8 posts - 6 authors - Aug 31, </a:t>
            </a:r>
            <a:r>
              <a:rPr lang="en-US" sz="1600" dirty="0" smtClean="0"/>
              <a:t>2011 </a:t>
            </a:r>
            <a:r>
              <a:rPr lang="en-US" sz="1600" i="1" dirty="0" smtClean="0"/>
              <a:t>Lawrence </a:t>
            </a:r>
            <a:r>
              <a:rPr lang="en-US" sz="1600" i="1" dirty="0"/>
              <a:t>Solomon</a:t>
            </a:r>
            <a:r>
              <a:rPr lang="en-US" sz="1600" dirty="0"/>
              <a:t> The Financial Post Fri, 26 Aug 2011 22:37 CDT </a:t>
            </a:r>
            <a:r>
              <a:rPr lang="en-US" sz="1600" b="1" dirty="0"/>
              <a:t>...</a:t>
            </a:r>
            <a:r>
              <a:rPr lang="en-US" sz="1600" dirty="0"/>
              <a:t> The new findings point to cosmic </a:t>
            </a:r>
            <a:r>
              <a:rPr lang="en-US" sz="1600" i="1" dirty="0"/>
              <a:t>rays and the sun</a:t>
            </a:r>
            <a:r>
              <a:rPr lang="en-US" sz="1600" dirty="0"/>
              <a:t> </a:t>
            </a:r>
            <a:r>
              <a:rPr lang="en-US" sz="1600" dirty="0" smtClean="0"/>
              <a:t>...</a:t>
            </a:r>
            <a:endParaRPr lang="en-US" sz="1600" dirty="0"/>
          </a:p>
          <a:p>
            <a:pPr>
              <a:spcBef>
                <a:spcPts val="0"/>
              </a:spcBef>
              <a:buFont typeface="+mj-lt"/>
              <a:buAutoNum type="arabicPeriod"/>
            </a:pPr>
            <a:r>
              <a:rPr lang="en-US" sz="1600" b="1" dirty="0">
                <a:hlinkClick r:id="rId6"/>
              </a:rPr>
              <a:t>Alarmists Got it Wrong, </a:t>
            </a:r>
            <a:r>
              <a:rPr lang="en-US" sz="1600" b="1" i="1" dirty="0">
                <a:hlinkClick r:id="rId6"/>
              </a:rPr>
              <a:t>Humans Not</a:t>
            </a:r>
            <a:r>
              <a:rPr lang="en-US" sz="1600" b="1" dirty="0">
                <a:hlinkClick r:id="rId6"/>
              </a:rPr>
              <a:t> Responsible for Climate </a:t>
            </a:r>
            <a:r>
              <a:rPr lang="en-US" sz="1600" b="1" dirty="0" smtClean="0">
                <a:hlinkClick r:id="rId6"/>
              </a:rPr>
              <a:t>…</a:t>
            </a:r>
            <a:r>
              <a:rPr lang="en-US" sz="1600" i="1" dirty="0" err="1" smtClean="0"/>
              <a:t>www.ibtimes.com</a:t>
            </a:r>
            <a:r>
              <a:rPr lang="en-US" sz="1600" i="1" dirty="0"/>
              <a:t>/alarmists-got-it-wrong-</a:t>
            </a:r>
            <a:r>
              <a:rPr lang="en-US" sz="1600" b="1" i="1" dirty="0"/>
              <a:t>humans</a:t>
            </a:r>
            <a:r>
              <a:rPr lang="en-US" sz="1600" i="1" dirty="0"/>
              <a:t>-</a:t>
            </a:r>
            <a:r>
              <a:rPr lang="en-US" sz="1600" b="1" i="1" dirty="0"/>
              <a:t>not</a:t>
            </a:r>
            <a:r>
              <a:rPr lang="en-US" sz="1600" i="1" dirty="0"/>
              <a:t>-responsible-cli...</a:t>
            </a:r>
            <a:r>
              <a:rPr lang="en-US" sz="1600" dirty="0"/>
              <a:t>Sep 1, 2011 </a:t>
            </a:r>
            <a:r>
              <a:rPr lang="en-US" sz="1600" dirty="0" smtClean="0"/>
              <a:t>– </a:t>
            </a:r>
            <a:r>
              <a:rPr lang="en-US" sz="1600" b="1" dirty="0"/>
              <a:t>...</a:t>
            </a:r>
            <a:r>
              <a:rPr lang="en-US" sz="1600" dirty="0"/>
              <a:t> </a:t>
            </a:r>
            <a:r>
              <a:rPr lang="en-US" sz="1600" i="1" dirty="0"/>
              <a:t>rays and the Sun</a:t>
            </a:r>
            <a:r>
              <a:rPr lang="en-US" sz="1600" dirty="0"/>
              <a:t>, </a:t>
            </a:r>
            <a:r>
              <a:rPr lang="en-US" sz="1600" i="1" dirty="0"/>
              <a:t>not human</a:t>
            </a:r>
            <a:r>
              <a:rPr lang="en-US" sz="1600" dirty="0"/>
              <a:t> activities, responsible for </a:t>
            </a:r>
            <a:r>
              <a:rPr lang="en-US" sz="1600" i="1" dirty="0"/>
              <a:t>global warming</a:t>
            </a:r>
            <a:r>
              <a:rPr lang="en-US" sz="1600" dirty="0"/>
              <a:t>, </a:t>
            </a:r>
            <a:r>
              <a:rPr lang="en-US" sz="1600" b="1" dirty="0"/>
              <a:t>...</a:t>
            </a:r>
            <a:r>
              <a:rPr lang="en-US" sz="1600" dirty="0"/>
              <a:t> CERN, which </a:t>
            </a:r>
            <a:r>
              <a:rPr lang="en-US" sz="1600" i="1" dirty="0"/>
              <a:t>created</a:t>
            </a:r>
            <a:r>
              <a:rPr lang="en-US" sz="1600" dirty="0"/>
              <a:t> and operates the Large Hadron </a:t>
            </a:r>
            <a:r>
              <a:rPr lang="en-US" sz="1600" dirty="0" smtClean="0"/>
              <a:t>Collider</a:t>
            </a:r>
            <a:r>
              <a:rPr lang="en-US" sz="1600" dirty="0"/>
              <a:t> </a:t>
            </a:r>
          </a:p>
          <a:p>
            <a:pPr>
              <a:spcBef>
                <a:spcPts val="0"/>
              </a:spcBef>
              <a:buFont typeface="+mj-lt"/>
              <a:buAutoNum type="arabicPeriod"/>
            </a:pPr>
            <a:r>
              <a:rPr lang="en-US" sz="1600" b="1" dirty="0">
                <a:hlinkClick r:id="rId7"/>
              </a:rPr>
              <a:t>Scientists prove </a:t>
            </a:r>
            <a:r>
              <a:rPr lang="en-US" sz="1600" b="1" i="1" dirty="0">
                <a:hlinkClick r:id="rId7"/>
              </a:rPr>
              <a:t>Global Warming caused</a:t>
            </a:r>
            <a:r>
              <a:rPr lang="en-US" sz="1600" b="1" dirty="0">
                <a:hlinkClick r:id="rId7"/>
              </a:rPr>
              <a:t> by the </a:t>
            </a:r>
            <a:r>
              <a:rPr lang="en-US" sz="1600" b="1" i="1" dirty="0">
                <a:hlinkClick r:id="rId7"/>
              </a:rPr>
              <a:t>sun</a:t>
            </a:r>
            <a:r>
              <a:rPr lang="en-US" sz="1600" b="1" dirty="0">
                <a:hlinkClick r:id="rId7"/>
              </a:rPr>
              <a:t>, </a:t>
            </a:r>
            <a:r>
              <a:rPr lang="en-US" sz="1600" b="1" i="1" dirty="0">
                <a:hlinkClick r:id="rId7"/>
              </a:rPr>
              <a:t>not humans</a:t>
            </a:r>
            <a:r>
              <a:rPr lang="en-US" sz="1600" b="1" dirty="0">
                <a:hlinkClick r:id="rId7"/>
              </a:rPr>
              <a:t> </a:t>
            </a:r>
            <a:r>
              <a:rPr lang="en-US" sz="1600" b="1" dirty="0" smtClean="0">
                <a:hlinkClick r:id="rId7"/>
              </a:rPr>
              <a:t>...</a:t>
            </a:r>
            <a:r>
              <a:rPr lang="en-US" sz="1600" b="1" dirty="0" smtClean="0"/>
              <a:t> </a:t>
            </a:r>
            <a:r>
              <a:rPr lang="en-US" sz="1600" i="1" dirty="0" smtClean="0"/>
              <a:t>channel9</a:t>
            </a:r>
            <a:r>
              <a:rPr lang="en-US" sz="1600" i="1" dirty="0"/>
              <a:t>.msdn.com/.../Scientists-prove-</a:t>
            </a:r>
            <a:r>
              <a:rPr lang="en-US" sz="1600" b="1" i="1" dirty="0"/>
              <a:t>Global</a:t>
            </a:r>
            <a:r>
              <a:rPr lang="en-US" sz="1600" i="1" dirty="0"/>
              <a:t>-</a:t>
            </a:r>
            <a:r>
              <a:rPr lang="en-US" sz="1600" b="1" i="1" dirty="0"/>
              <a:t>Warming</a:t>
            </a:r>
            <a:r>
              <a:rPr lang="en-US" sz="1600" i="1" dirty="0"/>
              <a:t>-</a:t>
            </a:r>
            <a:r>
              <a:rPr lang="en-US" sz="1600" b="1" i="1" dirty="0"/>
              <a:t>caused</a:t>
            </a:r>
            <a:r>
              <a:rPr lang="en-US" sz="1600" i="1" dirty="0"/>
              <a:t>-by-t...</a:t>
            </a:r>
            <a:r>
              <a:rPr lang="en-US" sz="1600" dirty="0"/>
              <a:t> 18 posts - 9 authors - Aug 27, </a:t>
            </a:r>
            <a:r>
              <a:rPr lang="en-US" sz="1600" dirty="0" smtClean="0"/>
              <a:t>2011 Scientists </a:t>
            </a:r>
            <a:r>
              <a:rPr lang="en-US" sz="1600" dirty="0"/>
              <a:t>prove </a:t>
            </a:r>
            <a:r>
              <a:rPr lang="en-US" sz="1600" i="1" dirty="0"/>
              <a:t>Global Warming caused</a:t>
            </a:r>
            <a:r>
              <a:rPr lang="en-US" sz="1600" dirty="0"/>
              <a:t> by the </a:t>
            </a:r>
            <a:r>
              <a:rPr lang="en-US" sz="1600" i="1" dirty="0"/>
              <a:t>sun</a:t>
            </a:r>
            <a:r>
              <a:rPr lang="en-US" sz="1600" dirty="0"/>
              <a:t>, </a:t>
            </a:r>
            <a:r>
              <a:rPr lang="en-US" sz="1600" i="1" dirty="0"/>
              <a:t>not humans</a:t>
            </a:r>
            <a:r>
              <a:rPr lang="en-US" sz="1600" dirty="0"/>
              <a:t>. </a:t>
            </a:r>
            <a:r>
              <a:rPr lang="en-US" sz="1600" dirty="0">
                <a:hlinkClick r:id="rId8"/>
              </a:rPr>
              <a:t>http://opinion.financialpost.com/2011/08/26/</a:t>
            </a:r>
            <a:r>
              <a:rPr lang="en-US" sz="1600" i="1" dirty="0" err="1"/>
              <a:t>lawrence</a:t>
            </a:r>
            <a:r>
              <a:rPr lang="en-US" sz="1600" dirty="0"/>
              <a:t>-</a:t>
            </a:r>
            <a:r>
              <a:rPr lang="en-US" sz="1600" i="1" dirty="0" err="1"/>
              <a:t>solomon</a:t>
            </a:r>
            <a:r>
              <a:rPr lang="en-US" sz="1600" dirty="0"/>
              <a:t>-science-now-settled/ </a:t>
            </a:r>
            <a:r>
              <a:rPr lang="en-US" sz="1600" b="1" dirty="0"/>
              <a:t>...</a:t>
            </a:r>
            <a:r>
              <a:rPr lang="en-US" sz="1600" dirty="0"/>
              <a:t> The </a:t>
            </a:r>
          </a:p>
          <a:p>
            <a:pPr>
              <a:spcBef>
                <a:spcPts val="0"/>
              </a:spcBef>
              <a:buFont typeface="+mj-lt"/>
              <a:buAutoNum type="arabicPeriod"/>
            </a:pPr>
            <a:r>
              <a:rPr lang="en-US" sz="1600" b="1" dirty="0">
                <a:hlinkClick r:id="rId9"/>
              </a:rPr>
              <a:t>CERN: The </a:t>
            </a:r>
            <a:r>
              <a:rPr lang="en-US" sz="1600" b="1" i="1" dirty="0">
                <a:hlinkClick r:id="rId9"/>
              </a:rPr>
              <a:t>Sun Causes Global Warming</a:t>
            </a:r>
            <a:r>
              <a:rPr lang="en-US" sz="1600" b="1" dirty="0">
                <a:hlinkClick r:id="rId9"/>
              </a:rPr>
              <a:t> | </a:t>
            </a:r>
            <a:r>
              <a:rPr lang="en-US" sz="1600" b="1" dirty="0" smtClean="0">
                <a:hlinkClick r:id="rId9"/>
              </a:rPr>
              <a:t>EUTimes.net</a:t>
            </a:r>
            <a:r>
              <a:rPr lang="en-US" sz="1600" b="1" dirty="0" smtClean="0"/>
              <a:t> </a:t>
            </a:r>
            <a:r>
              <a:rPr lang="en-US" sz="1600" i="1" dirty="0" err="1" smtClean="0"/>
              <a:t>www.eutimes.net</a:t>
            </a:r>
            <a:r>
              <a:rPr lang="en-US" sz="1600" i="1" dirty="0" smtClean="0"/>
              <a:t> </a:t>
            </a:r>
            <a:r>
              <a:rPr lang="en-US" sz="1600" i="1" dirty="0"/>
              <a:t>› </a:t>
            </a:r>
            <a:r>
              <a:rPr lang="en-US" sz="1600" i="1" dirty="0" err="1">
                <a:hlinkClick r:id="rId10"/>
              </a:rPr>
              <a:t>Astronomy</a:t>
            </a:r>
            <a:r>
              <a:rPr lang="en-US" sz="1600" dirty="0" err="1"/>
              <a:t>Sep</a:t>
            </a:r>
            <a:r>
              <a:rPr lang="en-US" sz="1600" dirty="0"/>
              <a:t> 3, 2011 – Climate realist and author </a:t>
            </a:r>
            <a:r>
              <a:rPr lang="en-US" sz="1600" i="1" dirty="0"/>
              <a:t>Lawrence Solomon</a:t>
            </a:r>
            <a:r>
              <a:rPr lang="en-US" sz="1600" dirty="0"/>
              <a:t> </a:t>
            </a:r>
            <a:r>
              <a:rPr lang="en-US" sz="1600" b="1" dirty="0" smtClean="0"/>
              <a:t>…</a:t>
            </a:r>
            <a:r>
              <a:rPr lang="en-US" sz="1600" dirty="0" smtClean="0"/>
              <a:t> </a:t>
            </a:r>
            <a:r>
              <a:rPr lang="en-US" sz="1600" dirty="0"/>
              <a:t>cosmic </a:t>
            </a:r>
            <a:r>
              <a:rPr lang="en-US" sz="1600" i="1" dirty="0"/>
              <a:t>rays and the sun</a:t>
            </a:r>
            <a:r>
              <a:rPr lang="en-US" sz="1600" dirty="0"/>
              <a:t> — </a:t>
            </a:r>
            <a:r>
              <a:rPr lang="en-US" sz="1600" i="1" dirty="0"/>
              <a:t>not human</a:t>
            </a:r>
            <a:r>
              <a:rPr lang="en-US" sz="1600" dirty="0"/>
              <a:t> </a:t>
            </a:r>
            <a:r>
              <a:rPr lang="en-US" sz="1600" b="1" dirty="0"/>
              <a:t>...</a:t>
            </a:r>
            <a:endParaRPr lang="en-US" sz="1600" dirty="0"/>
          </a:p>
          <a:p>
            <a:pPr>
              <a:spcBef>
                <a:spcPts val="0"/>
              </a:spcBef>
              <a:buFont typeface="+mj-lt"/>
              <a:buAutoNum type="arabicPeriod"/>
            </a:pPr>
            <a:r>
              <a:rPr lang="en-US" sz="1600" b="1" dirty="0">
                <a:hlinkClick r:id="rId11"/>
              </a:rPr>
              <a:t>Northerntruthseeker: The </a:t>
            </a:r>
            <a:r>
              <a:rPr lang="en-US" sz="1600" b="1" i="1" dirty="0">
                <a:hlinkClick r:id="rId11"/>
              </a:rPr>
              <a:t>Global Warming</a:t>
            </a:r>
            <a:r>
              <a:rPr lang="en-US" sz="1600" b="1" dirty="0">
                <a:hlinkClick r:id="rId11"/>
              </a:rPr>
              <a:t> Farce: Science Is Now </a:t>
            </a:r>
            <a:r>
              <a:rPr lang="en-US" sz="1600" b="1" dirty="0" smtClean="0">
                <a:hlinkClick r:id="rId11"/>
              </a:rPr>
              <a:t>…</a:t>
            </a:r>
            <a:r>
              <a:rPr lang="en-US" sz="1600" b="1" dirty="0" smtClean="0"/>
              <a:t> </a:t>
            </a:r>
            <a:r>
              <a:rPr lang="en-US" sz="1600" i="1" dirty="0" err="1" smtClean="0"/>
              <a:t>northerntruthseeker.blogspot.com</a:t>
            </a:r>
            <a:r>
              <a:rPr lang="en-US" sz="1600" i="1" dirty="0"/>
              <a:t>/.../</a:t>
            </a:r>
            <a:r>
              <a:rPr lang="en-US" sz="1600" b="1" i="1" dirty="0"/>
              <a:t>global</a:t>
            </a:r>
            <a:r>
              <a:rPr lang="en-US" sz="1600" i="1" dirty="0"/>
              <a:t>-</a:t>
            </a:r>
            <a:r>
              <a:rPr lang="en-US" sz="1600" b="1" i="1" dirty="0"/>
              <a:t>warming</a:t>
            </a:r>
            <a:r>
              <a:rPr lang="en-US" sz="1600" i="1" dirty="0"/>
              <a:t>-farce-science-is...</a:t>
            </a:r>
            <a:r>
              <a:rPr lang="en-US" sz="1600" dirty="0"/>
              <a:t>Aug 27, 2011 – </a:t>
            </a:r>
            <a:r>
              <a:rPr lang="en-US" sz="1600" i="1" dirty="0"/>
              <a:t>Lawrence Solomon</a:t>
            </a:r>
            <a:r>
              <a:rPr lang="en-US" sz="1600" dirty="0"/>
              <a:t> </a:t>
            </a:r>
            <a:r>
              <a:rPr lang="en-US" sz="1600" dirty="0" smtClean="0"/>
              <a:t> </a:t>
            </a:r>
            <a:r>
              <a:rPr lang="en-US" sz="1600" b="1" dirty="0"/>
              <a:t>...</a:t>
            </a:r>
            <a:r>
              <a:rPr lang="en-US" sz="1600" dirty="0"/>
              <a:t> indicates </a:t>
            </a:r>
            <a:r>
              <a:rPr lang="en-US" sz="1600" i="1" dirty="0"/>
              <a:t>global warming</a:t>
            </a:r>
            <a:r>
              <a:rPr lang="en-US" sz="1600" dirty="0"/>
              <a:t> is </a:t>
            </a:r>
            <a:r>
              <a:rPr lang="en-US" sz="1600" i="1" dirty="0"/>
              <a:t>caused</a:t>
            </a:r>
            <a:r>
              <a:rPr lang="en-US" sz="1600" dirty="0"/>
              <a:t> by cosmic </a:t>
            </a:r>
            <a:r>
              <a:rPr lang="en-US" sz="1600" i="1" dirty="0"/>
              <a:t>rays and the sun</a:t>
            </a:r>
            <a:r>
              <a:rPr lang="en-US" sz="1600" dirty="0"/>
              <a:t> — </a:t>
            </a:r>
            <a:r>
              <a:rPr lang="en-US" sz="1600" i="1" dirty="0"/>
              <a:t>not humans</a:t>
            </a:r>
            <a:r>
              <a:rPr lang="en-US" sz="1600" dirty="0"/>
              <a:t> </a:t>
            </a:r>
            <a:r>
              <a:rPr lang="en-US" sz="1600" b="1" dirty="0"/>
              <a:t>...</a:t>
            </a:r>
            <a:r>
              <a:rPr lang="en-US" sz="1600" dirty="0"/>
              <a:t> </a:t>
            </a:r>
          </a:p>
          <a:p>
            <a:pPr>
              <a:spcBef>
                <a:spcPts val="0"/>
              </a:spcBef>
              <a:buFont typeface="+mj-lt"/>
              <a:buAutoNum type="arabicPeriod"/>
            </a:pPr>
            <a:r>
              <a:rPr lang="en-US" sz="1600" b="1" dirty="0">
                <a:hlinkClick r:id="rId12"/>
              </a:rPr>
              <a:t>CERN: The </a:t>
            </a:r>
            <a:r>
              <a:rPr lang="en-US" sz="1600" b="1" i="1" dirty="0">
                <a:hlinkClick r:id="rId12"/>
              </a:rPr>
              <a:t>Sun Causes Global Warming</a:t>
            </a:r>
            <a:endParaRPr lang="en-US" sz="1600" b="1" dirty="0"/>
          </a:p>
          <a:p>
            <a:pPr>
              <a:spcBef>
                <a:spcPts val="0"/>
              </a:spcBef>
              <a:buFont typeface="+mj-lt"/>
              <a:buAutoNum type="arabicPeriod"/>
            </a:pPr>
            <a:r>
              <a:rPr lang="en-US" sz="1600" i="1" dirty="0" err="1"/>
              <a:t>forum.prisonplanet.com</a:t>
            </a:r>
            <a:r>
              <a:rPr lang="en-US" sz="1600" i="1" dirty="0"/>
              <a:t>/</a:t>
            </a:r>
            <a:r>
              <a:rPr lang="en-US" sz="1600" i="1" dirty="0" err="1"/>
              <a:t>index.php?topic</a:t>
            </a:r>
            <a:r>
              <a:rPr lang="en-US" sz="1600" i="1" dirty="0"/>
              <a:t>=216579.0</a:t>
            </a:r>
            <a:r>
              <a:rPr lang="en-US" sz="1600" dirty="0"/>
              <a:t> 12 posts - 7 authors - Sep 5, 2011</a:t>
            </a:r>
          </a:p>
          <a:p>
            <a:pPr>
              <a:spcBef>
                <a:spcPts val="0"/>
              </a:spcBef>
              <a:buFont typeface="+mj-lt"/>
              <a:buAutoNum type="arabicPeriod"/>
            </a:pPr>
            <a:r>
              <a:rPr lang="en-US" sz="1600" dirty="0"/>
              <a:t>New, convincing evidence indicates </a:t>
            </a:r>
            <a:r>
              <a:rPr lang="en-US" sz="1600" i="1" dirty="0"/>
              <a:t>global warming</a:t>
            </a:r>
            <a:r>
              <a:rPr lang="en-US" sz="1600" dirty="0"/>
              <a:t> is </a:t>
            </a:r>
            <a:r>
              <a:rPr lang="en-US" sz="1600" i="1" dirty="0"/>
              <a:t>caused</a:t>
            </a:r>
            <a:r>
              <a:rPr lang="en-US" sz="1600" dirty="0"/>
              <a:t> by cosmic </a:t>
            </a:r>
            <a:r>
              <a:rPr lang="en-US" sz="1600" i="1" dirty="0"/>
              <a:t>rays and the sun</a:t>
            </a:r>
            <a:r>
              <a:rPr lang="en-US" sz="1600" dirty="0"/>
              <a:t> — </a:t>
            </a:r>
            <a:r>
              <a:rPr lang="en-US" sz="1600" i="1" dirty="0"/>
              <a:t>not humans</a:t>
            </a:r>
            <a:r>
              <a:rPr lang="en-US" sz="1600" dirty="0"/>
              <a:t>. The science is now all-but-settled on </a:t>
            </a:r>
            <a:r>
              <a:rPr lang="en-US" sz="1600" b="1" dirty="0"/>
              <a:t>...</a:t>
            </a:r>
            <a:endParaRPr lang="en-US" sz="1600" dirty="0"/>
          </a:p>
          <a:p>
            <a:pPr>
              <a:spcBef>
                <a:spcPts val="0"/>
              </a:spcBef>
              <a:buFont typeface="+mj-lt"/>
              <a:buAutoNum type="arabicPeriod"/>
            </a:pPr>
            <a:r>
              <a:rPr lang="en-US" sz="1600" b="1" dirty="0">
                <a:hlinkClick r:id="rId13"/>
              </a:rPr>
              <a:t>New, Convincing Evidence Indicates </a:t>
            </a:r>
            <a:r>
              <a:rPr lang="en-US" sz="1600" b="1" i="1" dirty="0">
                <a:hlinkClick r:id="rId13"/>
              </a:rPr>
              <a:t>Global Warming</a:t>
            </a:r>
            <a:r>
              <a:rPr lang="en-US" sz="1600" b="1" dirty="0">
                <a:hlinkClick r:id="rId13"/>
              </a:rPr>
              <a:t> is </a:t>
            </a:r>
            <a:r>
              <a:rPr lang="en-US" sz="1600" b="1" i="1" dirty="0">
                <a:hlinkClick r:id="rId13"/>
              </a:rPr>
              <a:t>Caused</a:t>
            </a:r>
            <a:r>
              <a:rPr lang="en-US" sz="1600" b="1" dirty="0">
                <a:hlinkClick r:id="rId13"/>
              </a:rPr>
              <a:t> by ...</a:t>
            </a:r>
            <a:endParaRPr lang="en-US" sz="1600" b="1" dirty="0"/>
          </a:p>
          <a:p>
            <a:pPr>
              <a:spcBef>
                <a:spcPts val="0"/>
              </a:spcBef>
              <a:buFont typeface="+mj-lt"/>
              <a:buAutoNum type="arabicPeriod"/>
            </a:pPr>
            <a:r>
              <a:rPr lang="en-US" sz="1600" i="1" dirty="0" err="1"/>
              <a:t>midnightwatcher.wordpress.com</a:t>
            </a:r>
            <a:r>
              <a:rPr lang="en-US" sz="1600" i="1" dirty="0" smtClean="0"/>
              <a:t>/…</a:t>
            </a:r>
            <a:r>
              <a:rPr lang="en-US" sz="1600" dirty="0" smtClean="0"/>
              <a:t>New</a:t>
            </a:r>
            <a:r>
              <a:rPr lang="en-US" sz="1600" dirty="0"/>
              <a:t>, Convincing Evidence Indicates </a:t>
            </a:r>
            <a:r>
              <a:rPr lang="en-US" sz="1600" i="1" dirty="0"/>
              <a:t>Global Warming</a:t>
            </a:r>
            <a:r>
              <a:rPr lang="en-US" sz="1600" dirty="0"/>
              <a:t> is </a:t>
            </a:r>
            <a:r>
              <a:rPr lang="en-US" sz="1600" i="1" dirty="0"/>
              <a:t>Caused</a:t>
            </a:r>
            <a:r>
              <a:rPr lang="en-US" sz="1600" dirty="0"/>
              <a:t> by Cosmic </a:t>
            </a:r>
            <a:r>
              <a:rPr lang="en-US" sz="1600" i="1" dirty="0"/>
              <a:t>Rays and the Sun</a:t>
            </a:r>
            <a:r>
              <a:rPr lang="en-US" sz="1600" dirty="0"/>
              <a:t> — </a:t>
            </a:r>
            <a:r>
              <a:rPr lang="en-US" sz="1600" i="1" dirty="0"/>
              <a:t>Not Humans</a:t>
            </a:r>
            <a:r>
              <a:rPr lang="en-US" sz="1600" dirty="0"/>
              <a:t>. 08/27/2011 ICA Leave a comment Go to </a:t>
            </a:r>
            <a:r>
              <a:rPr lang="en-US" sz="1600" b="1" dirty="0"/>
              <a:t>...</a:t>
            </a:r>
            <a:endParaRPr lang="en-US" sz="1600" dirty="0"/>
          </a:p>
          <a:p>
            <a:pPr>
              <a:spcBef>
                <a:spcPts val="0"/>
              </a:spcBef>
              <a:buFont typeface="+mj-lt"/>
              <a:buAutoNum type="arabicPeriod"/>
            </a:pPr>
            <a:r>
              <a:rPr lang="en-US" sz="1600" b="1" dirty="0">
                <a:hlinkClick r:id="rId14"/>
              </a:rPr>
              <a:t>Maviglio Eclipses </a:t>
            </a:r>
            <a:r>
              <a:rPr lang="en-US" sz="1600" b="1" i="1" dirty="0">
                <a:hlinkClick r:id="rId14"/>
              </a:rPr>
              <a:t>Global Warming</a:t>
            </a:r>
            <a:r>
              <a:rPr lang="en-US" sz="1600" b="1" dirty="0">
                <a:hlinkClick r:id="rId14"/>
              </a:rPr>
              <a:t> Logic | CalWatchDog</a:t>
            </a:r>
            <a:endParaRPr lang="en-US" sz="1600" b="1" dirty="0"/>
          </a:p>
          <a:p>
            <a:pPr>
              <a:spcBef>
                <a:spcPts val="0"/>
              </a:spcBef>
              <a:buFont typeface="+mj-lt"/>
              <a:buAutoNum type="arabicPeriod"/>
            </a:pPr>
            <a:r>
              <a:rPr lang="en-US" sz="1600" i="1" dirty="0" err="1"/>
              <a:t>www.calwatchdog.com</a:t>
            </a:r>
            <a:r>
              <a:rPr lang="en-US" sz="1600" i="1" dirty="0"/>
              <a:t>/2011/.../</a:t>
            </a:r>
            <a:r>
              <a:rPr lang="en-US" sz="1600" i="1" dirty="0" err="1"/>
              <a:t>maviglio</a:t>
            </a:r>
            <a:r>
              <a:rPr lang="en-US" sz="1600" i="1" dirty="0"/>
              <a:t>-shuns-</a:t>
            </a:r>
            <a:r>
              <a:rPr lang="en-US" sz="1600" b="1" i="1" dirty="0"/>
              <a:t>global</a:t>
            </a:r>
            <a:r>
              <a:rPr lang="en-US" sz="1600" i="1" dirty="0"/>
              <a:t>-</a:t>
            </a:r>
            <a:r>
              <a:rPr lang="en-US" sz="1600" b="1" i="1" dirty="0"/>
              <a:t>warming</a:t>
            </a:r>
            <a:r>
              <a:rPr lang="en-US" sz="1600" i="1" dirty="0"/>
              <a:t>-</a:t>
            </a:r>
            <a:r>
              <a:rPr lang="en-US" sz="1600" i="1" dirty="0" err="1"/>
              <a:t>logi</a:t>
            </a:r>
            <a:r>
              <a:rPr lang="en-US" sz="1600" i="1" dirty="0"/>
              <a:t>...</a:t>
            </a:r>
            <a:r>
              <a:rPr lang="en-US" sz="1600" dirty="0"/>
              <a:t>Aug 30, 2011 – New, convincing evidence indicates </a:t>
            </a:r>
            <a:r>
              <a:rPr lang="en-US" sz="1600" i="1" dirty="0"/>
              <a:t>global warming</a:t>
            </a:r>
            <a:r>
              <a:rPr lang="en-US" sz="1600" dirty="0"/>
              <a:t> is </a:t>
            </a:r>
            <a:r>
              <a:rPr lang="en-US" sz="1600" i="1" dirty="0"/>
              <a:t>caused</a:t>
            </a:r>
            <a:r>
              <a:rPr lang="en-US" sz="1600" dirty="0"/>
              <a:t> by cosmic </a:t>
            </a:r>
            <a:r>
              <a:rPr lang="en-US" sz="1600" i="1" dirty="0"/>
              <a:t>rays and the sun</a:t>
            </a:r>
            <a:r>
              <a:rPr lang="en-US" sz="1600" dirty="0"/>
              <a:t> — </a:t>
            </a:r>
            <a:r>
              <a:rPr lang="en-US" sz="1600" i="1" dirty="0"/>
              <a:t>not humans</a:t>
            </a:r>
            <a:r>
              <a:rPr lang="en-US" sz="1600" dirty="0"/>
              <a:t>. The science is now all-but-settled on </a:t>
            </a:r>
            <a:r>
              <a:rPr lang="en-US" sz="1600" b="1" dirty="0"/>
              <a:t>...</a:t>
            </a:r>
            <a:endParaRPr lang="en-US" sz="1600" dirty="0"/>
          </a:p>
          <a:p>
            <a:pPr>
              <a:spcBef>
                <a:spcPts val="0"/>
              </a:spcBef>
              <a:buFont typeface="+mj-lt"/>
              <a:buAutoNum type="arabicPeriod"/>
            </a:pPr>
            <a:r>
              <a:rPr lang="en-US" sz="1600" b="1" dirty="0">
                <a:hlinkClick r:id="rId15"/>
              </a:rPr>
              <a:t>Study: </a:t>
            </a:r>
            <a:r>
              <a:rPr lang="en-US" sz="1600" b="1" i="1" dirty="0">
                <a:hlinkClick r:id="rId15"/>
              </a:rPr>
              <a:t>Global Warming</a:t>
            </a:r>
            <a:r>
              <a:rPr lang="en-US" sz="1600" b="1" dirty="0">
                <a:hlinkClick r:id="rId15"/>
              </a:rPr>
              <a:t> is </a:t>
            </a:r>
            <a:r>
              <a:rPr lang="en-US" sz="1600" b="1" i="1" dirty="0">
                <a:hlinkClick r:id="rId15"/>
              </a:rPr>
              <a:t>Caused</a:t>
            </a:r>
            <a:r>
              <a:rPr lang="en-US" sz="1600" b="1" dirty="0">
                <a:hlinkClick r:id="rId15"/>
              </a:rPr>
              <a:t> by the </a:t>
            </a:r>
            <a:r>
              <a:rPr lang="en-US" sz="1600" b="1" i="1" dirty="0">
                <a:hlinkClick r:id="rId15"/>
              </a:rPr>
              <a:t>Sun</a:t>
            </a:r>
            <a:r>
              <a:rPr lang="en-US" sz="1600" b="1" dirty="0">
                <a:hlinkClick r:id="rId15"/>
              </a:rPr>
              <a:t>, </a:t>
            </a:r>
            <a:r>
              <a:rPr lang="en-US" sz="1600" b="1" i="1" dirty="0">
                <a:hlinkClick r:id="rId15"/>
              </a:rPr>
              <a:t>Not Humans</a:t>
            </a:r>
            <a:r>
              <a:rPr lang="en-US" sz="1600" b="1" dirty="0">
                <a:hlinkClick r:id="rId15"/>
              </a:rPr>
              <a:t> ...</a:t>
            </a:r>
            <a:endParaRPr lang="en-US" sz="1600" b="1" dirty="0"/>
          </a:p>
          <a:p>
            <a:pPr>
              <a:spcBef>
                <a:spcPts val="0"/>
              </a:spcBef>
              <a:buFont typeface="+mj-lt"/>
              <a:buAutoNum type="arabicPeriod"/>
            </a:pPr>
            <a:r>
              <a:rPr lang="en-US" sz="1600" i="1" dirty="0" err="1"/>
              <a:t>fosterfriess.com</a:t>
            </a:r>
            <a:r>
              <a:rPr lang="en-US" sz="1600" i="1" dirty="0"/>
              <a:t>/.../study-</a:t>
            </a:r>
            <a:r>
              <a:rPr lang="en-US" sz="1600" b="1" i="1" dirty="0"/>
              <a:t>global</a:t>
            </a:r>
            <a:r>
              <a:rPr lang="en-US" sz="1600" i="1" dirty="0"/>
              <a:t>-</a:t>
            </a:r>
            <a:r>
              <a:rPr lang="en-US" sz="1600" b="1" i="1" dirty="0"/>
              <a:t>warming</a:t>
            </a:r>
            <a:r>
              <a:rPr lang="en-US" sz="1600" i="1" dirty="0"/>
              <a:t>-is-</a:t>
            </a:r>
            <a:r>
              <a:rPr lang="en-US" sz="1600" b="1" i="1" dirty="0"/>
              <a:t>caused</a:t>
            </a:r>
            <a:r>
              <a:rPr lang="en-US" sz="1600" i="1" dirty="0"/>
              <a:t>-by-the-</a:t>
            </a:r>
            <a:r>
              <a:rPr lang="en-US" sz="1600" b="1" i="1" dirty="0"/>
              <a:t>sun</a:t>
            </a:r>
            <a:r>
              <a:rPr lang="en-US" sz="1600" i="1" dirty="0"/>
              <a:t>-</a:t>
            </a:r>
            <a:r>
              <a:rPr lang="en-US" sz="1600" b="1" i="1" dirty="0"/>
              <a:t>not</a:t>
            </a:r>
            <a:r>
              <a:rPr lang="en-US" sz="1600" i="1" dirty="0"/>
              <a:t>-</a:t>
            </a:r>
            <a:r>
              <a:rPr lang="en-US" sz="1600" b="1" i="1" dirty="0"/>
              <a:t>h</a:t>
            </a:r>
            <a:r>
              <a:rPr lang="en-US" sz="1600" i="1" dirty="0"/>
              <a:t>...</a:t>
            </a:r>
            <a:r>
              <a:rPr lang="en-US" sz="1600" dirty="0"/>
              <a:t>Aug 30, 2011 – Study: </a:t>
            </a:r>
            <a:r>
              <a:rPr lang="en-US" sz="1600" i="1" dirty="0"/>
              <a:t>Global Warming</a:t>
            </a:r>
            <a:r>
              <a:rPr lang="en-US" sz="1600" dirty="0"/>
              <a:t> is </a:t>
            </a:r>
            <a:r>
              <a:rPr lang="en-US" sz="1600" i="1" dirty="0"/>
              <a:t>Caused</a:t>
            </a:r>
            <a:r>
              <a:rPr lang="en-US" sz="1600" dirty="0"/>
              <a:t> by the </a:t>
            </a:r>
            <a:r>
              <a:rPr lang="en-US" sz="1600" i="1" dirty="0"/>
              <a:t>Sun</a:t>
            </a:r>
            <a:r>
              <a:rPr lang="en-US" sz="1600" dirty="0"/>
              <a:t>, </a:t>
            </a:r>
            <a:r>
              <a:rPr lang="en-US" sz="1600" i="1" dirty="0"/>
              <a:t>Not Humans</a:t>
            </a:r>
            <a:r>
              <a:rPr lang="en-US" sz="1600" dirty="0"/>
              <a:t> </a:t>
            </a:r>
            <a:r>
              <a:rPr lang="en-US" sz="1600" b="1" dirty="0"/>
              <a:t>...</a:t>
            </a:r>
            <a:r>
              <a:rPr lang="en-US" sz="1600" dirty="0"/>
              <a:t> Writing in Canada's Financial Post, </a:t>
            </a:r>
            <a:r>
              <a:rPr lang="en-US" sz="1600" i="1" dirty="0"/>
              <a:t>Lawrence Solomon</a:t>
            </a:r>
            <a:r>
              <a:rPr lang="en-US" sz="1600" dirty="0"/>
              <a:t>, executive director of a </a:t>
            </a:r>
            <a:r>
              <a:rPr lang="en-US" sz="1600" b="1" dirty="0"/>
              <a:t>...</a:t>
            </a:r>
            <a:r>
              <a:rPr lang="en-US" sz="1600" dirty="0"/>
              <a:t> “[C]osmic </a:t>
            </a:r>
            <a:r>
              <a:rPr lang="en-US" sz="1600" i="1" dirty="0"/>
              <a:t>rays</a:t>
            </a:r>
            <a:r>
              <a:rPr lang="en-US" sz="1600" dirty="0"/>
              <a:t> promote the formation of molecules that in Earth's atmosphere can </a:t>
            </a:r>
            <a:r>
              <a:rPr lang="en-US" sz="1600" b="1" dirty="0"/>
              <a:t>...</a:t>
            </a:r>
            <a:r>
              <a:rPr lang="en-US" sz="1600" dirty="0"/>
              <a:t> </a:t>
            </a:r>
          </a:p>
        </p:txBody>
      </p:sp>
      <p:sp>
        <p:nvSpPr>
          <p:cNvPr id="2" name="Slide Number Placeholder 1"/>
          <p:cNvSpPr>
            <a:spLocks noGrp="1"/>
          </p:cNvSpPr>
          <p:nvPr>
            <p:ph type="sldNum" sz="quarter" idx="12"/>
          </p:nvPr>
        </p:nvSpPr>
        <p:spPr/>
        <p:txBody>
          <a:bodyPr/>
          <a:lstStyle/>
          <a:p>
            <a:fld id="{ABDCC0E4-ED74-BA4C-8A4D-D7D555070D54}" type="slidenum">
              <a:rPr lang="en-US" smtClean="0"/>
              <a:t>38</a:t>
            </a:fld>
            <a:endParaRPr lang="en-US"/>
          </a:p>
        </p:txBody>
      </p:sp>
    </p:spTree>
    <p:extLst>
      <p:ext uri="{BB962C8B-B14F-4D97-AF65-F5344CB8AC3E}">
        <p14:creationId xmlns:p14="http://schemas.microsoft.com/office/powerpoint/2010/main" val="4944676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176854"/>
            <a:ext cx="8112126" cy="1417638"/>
          </a:xfrm>
        </p:spPr>
        <p:txBody>
          <a:bodyPr/>
          <a:lstStyle/>
          <a:p>
            <a:r>
              <a:rPr lang="en-US" sz="3600" dirty="0" smtClean="0"/>
              <a:t>A view from 230 miles high</a:t>
            </a:r>
            <a:endParaRPr lang="en-US" sz="3600" dirty="0"/>
          </a:p>
        </p:txBody>
      </p:sp>
      <p:pic>
        <p:nvPicPr>
          <p:cNvPr id="5" name="All Alone in the Night - Time-lapse footage of the Earth as seen from the IS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60230"/>
            <a:ext cx="9168147" cy="5157573"/>
          </a:xfrm>
        </p:spPr>
      </p:pic>
      <p:sp>
        <p:nvSpPr>
          <p:cNvPr id="4" name="Slide Number Placeholder 3"/>
          <p:cNvSpPr>
            <a:spLocks noGrp="1"/>
          </p:cNvSpPr>
          <p:nvPr>
            <p:ph type="sldNum" sz="quarter" idx="12"/>
          </p:nvPr>
        </p:nvSpPr>
        <p:spPr/>
        <p:txBody>
          <a:bodyPr/>
          <a:lstStyle/>
          <a:p>
            <a:fld id="{ABDCC0E4-ED74-BA4C-8A4D-D7D555070D54}" type="slidenum">
              <a:rPr lang="en-US" smtClean="0"/>
              <a:t>39</a:t>
            </a:fld>
            <a:endParaRPr lang="en-US"/>
          </a:p>
        </p:txBody>
      </p:sp>
    </p:spTree>
    <p:extLst>
      <p:ext uri="{BB962C8B-B14F-4D97-AF65-F5344CB8AC3E}">
        <p14:creationId xmlns:p14="http://schemas.microsoft.com/office/powerpoint/2010/main" val="4003033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97" y="34690"/>
            <a:ext cx="8939886" cy="678839"/>
          </a:xfrm>
        </p:spPr>
        <p:txBody>
          <a:bodyPr/>
          <a:lstStyle/>
          <a:p>
            <a:r>
              <a:rPr lang="en-US" sz="3600" i="1" dirty="0" smtClean="0"/>
              <a:t>Experiencing </a:t>
            </a:r>
            <a:r>
              <a:rPr lang="en-US" sz="3600" dirty="0" smtClean="0"/>
              <a:t>secondary vs. primary forest</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DSC_62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229"/>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4</a:t>
            </a:fld>
            <a:endParaRPr lang="en-US"/>
          </a:p>
        </p:txBody>
      </p:sp>
    </p:spTree>
    <p:extLst>
      <p:ext uri="{BB962C8B-B14F-4D97-AF65-F5344CB8AC3E}">
        <p14:creationId xmlns:p14="http://schemas.microsoft.com/office/powerpoint/2010/main" val="3422590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of Doubt</a:t>
            </a:r>
            <a:endParaRPr lang="en-US" dirty="0"/>
          </a:p>
        </p:txBody>
      </p:sp>
      <p:sp>
        <p:nvSpPr>
          <p:cNvPr id="3" name="Content Placeholder 2"/>
          <p:cNvSpPr>
            <a:spLocks noGrp="1"/>
          </p:cNvSpPr>
          <p:nvPr>
            <p:ph idx="1"/>
          </p:nvPr>
        </p:nvSpPr>
        <p:spPr>
          <a:xfrm>
            <a:off x="765175" y="1871137"/>
            <a:ext cx="7612064" cy="4649491"/>
          </a:xfrm>
        </p:spPr>
        <p:txBody>
          <a:bodyPr>
            <a:normAutofit/>
          </a:bodyPr>
          <a:lstStyle/>
          <a:p>
            <a:r>
              <a:rPr lang="en-US" dirty="0" smtClean="0"/>
              <a:t>Doubt is also being manufactured and distributed by well-funded organizations that used to make their living obfuscating that cigarettes cause cancer</a:t>
            </a:r>
          </a:p>
          <a:p>
            <a:r>
              <a:rPr lang="en-US" dirty="0" smtClean="0"/>
              <a:t>Consider that cigarettes were only </a:t>
            </a:r>
            <a:r>
              <a:rPr lang="en-US" i="1" dirty="0" smtClean="0"/>
              <a:t>accepted </a:t>
            </a:r>
            <a:r>
              <a:rPr lang="en-US" dirty="0" smtClean="0"/>
              <a:t>to cause cancer after a whistleblower released internal industry documents – its not clear that science alone would have </a:t>
            </a:r>
            <a:r>
              <a:rPr lang="en-US" i="1" dirty="0" smtClean="0"/>
              <a:t>proved</a:t>
            </a:r>
            <a:r>
              <a:rPr lang="en-US" dirty="0" smtClean="0"/>
              <a:t> the causal link</a:t>
            </a:r>
          </a:p>
          <a:p>
            <a:pPr lvl="1"/>
            <a:r>
              <a:rPr lang="en-US" dirty="0" smtClean="0"/>
              <a:t>They still cause 1 in 5 deaths, 30% of cancers, 87% of lung cancers</a:t>
            </a:r>
          </a:p>
          <a:p>
            <a:pPr lvl="1"/>
            <a:r>
              <a:rPr lang="en-US" dirty="0" smtClean="0"/>
              <a:t>1 in 5 people smoke cigarettes</a:t>
            </a:r>
          </a:p>
          <a:p>
            <a:pPr lvl="2"/>
            <a:r>
              <a:rPr lang="en-US" dirty="0" smtClean="0"/>
              <a:t>Billions are addicted to oil</a:t>
            </a:r>
          </a:p>
        </p:txBody>
      </p:sp>
      <p:sp>
        <p:nvSpPr>
          <p:cNvPr id="4" name="Slide Number Placeholder 3"/>
          <p:cNvSpPr>
            <a:spLocks noGrp="1"/>
          </p:cNvSpPr>
          <p:nvPr>
            <p:ph type="sldNum" sz="quarter" idx="12"/>
          </p:nvPr>
        </p:nvSpPr>
        <p:spPr/>
        <p:txBody>
          <a:bodyPr/>
          <a:lstStyle/>
          <a:p>
            <a:fld id="{ABDCC0E4-ED74-BA4C-8A4D-D7D555070D54}" type="slidenum">
              <a:rPr lang="en-US" smtClean="0"/>
              <a:t>40</a:t>
            </a:fld>
            <a:endParaRPr lang="en-US"/>
          </a:p>
        </p:txBody>
      </p:sp>
      <p:sp>
        <p:nvSpPr>
          <p:cNvPr id="5" name="TextBox 4"/>
          <p:cNvSpPr txBox="1"/>
          <p:nvPr/>
        </p:nvSpPr>
        <p:spPr>
          <a:xfrm>
            <a:off x="765174" y="6402514"/>
            <a:ext cx="6783002" cy="369332"/>
          </a:xfrm>
          <a:prstGeom prst="rect">
            <a:avLst/>
          </a:prstGeom>
          <a:noFill/>
        </p:spPr>
        <p:txBody>
          <a:bodyPr wrap="none" rtlCol="0">
            <a:spAutoFit/>
          </a:bodyPr>
          <a:lstStyle/>
          <a:p>
            <a:r>
              <a:rPr lang="en-US" dirty="0">
                <a:solidFill>
                  <a:schemeClr val="bg1"/>
                </a:solidFill>
                <a:hlinkClick r:id="rId2"/>
              </a:rPr>
              <a:t>http://www.pbs.org/wgbh/pages/frontline/climate-of-doubt</a:t>
            </a:r>
            <a:r>
              <a:rPr lang="en-US" dirty="0" smtClean="0">
                <a:solidFill>
                  <a:schemeClr val="bg1"/>
                </a:solidFill>
                <a:hlinkClick r:id="rId2"/>
              </a:rPr>
              <a:t>/</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329943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2"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7" descr="kinabaloForest"/>
          <p:cNvPicPr>
            <a:picLocks noChangeAspect="1" noChangeArrowheads="1"/>
          </p:cNvPicPr>
          <p:nvPr/>
        </p:nvPicPr>
        <p:blipFill>
          <a:blip r:embed="rId3"/>
          <a:srcRect/>
          <a:stretch>
            <a:fillRect/>
          </a:stretch>
        </p:blipFill>
        <p:spPr bwMode="auto">
          <a:xfrm>
            <a:off x="1455722" y="0"/>
            <a:ext cx="6697663" cy="7010400"/>
          </a:xfrm>
          <a:prstGeom prst="rect">
            <a:avLst/>
          </a:prstGeom>
          <a:noFill/>
        </p:spPr>
      </p:pic>
      <p:sp>
        <p:nvSpPr>
          <p:cNvPr id="6" name="Slide Number Placeholder 5"/>
          <p:cNvSpPr>
            <a:spLocks noGrp="1"/>
          </p:cNvSpPr>
          <p:nvPr>
            <p:ph type="sldNum" sz="quarter" idx="12"/>
          </p:nvPr>
        </p:nvSpPr>
        <p:spPr/>
        <p:txBody>
          <a:bodyPr/>
          <a:lstStyle/>
          <a:p>
            <a:fld id="{ABDCC0E4-ED74-BA4C-8A4D-D7D555070D54}" type="slidenum">
              <a:rPr lang="en-US" smtClean="0"/>
              <a:t>41</a:t>
            </a:fld>
            <a:endParaRPr lang="en-US"/>
          </a:p>
        </p:txBody>
      </p:sp>
    </p:spTree>
    <p:extLst>
      <p:ext uri="{BB962C8B-B14F-4D97-AF65-F5344CB8AC3E}">
        <p14:creationId xmlns:p14="http://schemas.microsoft.com/office/powerpoint/2010/main" val="20395248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Exponential Growth</a:t>
            </a:r>
            <a:endParaRPr lang="en-US" dirty="0"/>
          </a:p>
        </p:txBody>
      </p:sp>
      <p:sp>
        <p:nvSpPr>
          <p:cNvPr id="3" name="Content Placeholder 2"/>
          <p:cNvSpPr>
            <a:spLocks noGrp="1"/>
          </p:cNvSpPr>
          <p:nvPr>
            <p:ph idx="1"/>
          </p:nvPr>
        </p:nvSpPr>
        <p:spPr>
          <a:xfrm>
            <a:off x="291969" y="2070846"/>
            <a:ext cx="3313810" cy="4182035"/>
          </a:xfrm>
        </p:spPr>
        <p:txBody>
          <a:bodyPr/>
          <a:lstStyle/>
          <a:p>
            <a:r>
              <a:rPr lang="en-US" dirty="0" smtClean="0"/>
              <a:t>Human population, energy consumption, atmospheric CO</a:t>
            </a:r>
            <a:r>
              <a:rPr lang="en-US" baseline="-25000" dirty="0" smtClean="0"/>
              <a:t>2</a:t>
            </a:r>
            <a:r>
              <a:rPr lang="en-US" dirty="0" smtClean="0"/>
              <a:t>, and many other natural phenomena increase in proportion to their size – this is called </a:t>
            </a:r>
            <a:r>
              <a:rPr lang="en-US" i="1" dirty="0" smtClean="0"/>
              <a:t>exponential growth</a:t>
            </a:r>
            <a:endParaRPr lang="en-US" dirty="0"/>
          </a:p>
        </p:txBody>
      </p:sp>
      <p:grpSp>
        <p:nvGrpSpPr>
          <p:cNvPr id="6" name="Group 5"/>
          <p:cNvGrpSpPr/>
          <p:nvPr/>
        </p:nvGrpSpPr>
        <p:grpSpPr>
          <a:xfrm>
            <a:off x="3739268" y="1895654"/>
            <a:ext cx="5550716" cy="4163037"/>
            <a:chOff x="3739268" y="1895654"/>
            <a:chExt cx="5550716" cy="4163037"/>
          </a:xfrm>
        </p:grpSpPr>
        <p:sp>
          <p:nvSpPr>
            <p:cNvPr id="5" name="Rectangle 4"/>
            <p:cNvSpPr/>
            <p:nvPr/>
          </p:nvSpPr>
          <p:spPr>
            <a:xfrm>
              <a:off x="3783062" y="1968653"/>
              <a:ext cx="5224078" cy="398784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739268" y="1895654"/>
              <a:ext cx="5550716" cy="4163037"/>
            </a:xfrm>
            <a:prstGeom prst="rect">
              <a:avLst/>
            </a:prstGeom>
          </p:spPr>
        </p:pic>
      </p:grpSp>
      <p:sp>
        <p:nvSpPr>
          <p:cNvPr id="7" name="Slide Number Placeholder 6"/>
          <p:cNvSpPr>
            <a:spLocks noGrp="1"/>
          </p:cNvSpPr>
          <p:nvPr>
            <p:ph type="sldNum" sz="quarter" idx="12"/>
          </p:nvPr>
        </p:nvSpPr>
        <p:spPr/>
        <p:txBody>
          <a:bodyPr/>
          <a:lstStyle/>
          <a:p>
            <a:fld id="{ABDCC0E4-ED74-BA4C-8A4D-D7D555070D54}" type="slidenum">
              <a:rPr lang="en-US" smtClean="0"/>
              <a:t>42</a:t>
            </a:fld>
            <a:endParaRPr lang="en-US"/>
          </a:p>
        </p:txBody>
      </p:sp>
    </p:spTree>
    <p:extLst>
      <p:ext uri="{BB962C8B-B14F-4D97-AF65-F5344CB8AC3E}">
        <p14:creationId xmlns:p14="http://schemas.microsoft.com/office/powerpoint/2010/main" val="41142957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Exponential Growth</a:t>
            </a:r>
            <a:endParaRPr lang="en-US" dirty="0"/>
          </a:p>
        </p:txBody>
      </p:sp>
      <p:sp>
        <p:nvSpPr>
          <p:cNvPr id="5" name="Content Placeholder 2"/>
          <p:cNvSpPr>
            <a:spLocks noGrp="1"/>
          </p:cNvSpPr>
          <p:nvPr>
            <p:ph idx="1"/>
          </p:nvPr>
        </p:nvSpPr>
        <p:spPr>
          <a:xfrm>
            <a:off x="815894" y="1865034"/>
            <a:ext cx="7430036" cy="4387848"/>
          </a:xfrm>
        </p:spPr>
        <p:txBody>
          <a:bodyPr>
            <a:normAutofit/>
          </a:bodyPr>
          <a:lstStyle/>
          <a:p>
            <a:pPr marL="0" indent="0">
              <a:spcBef>
                <a:spcPts val="800"/>
              </a:spcBef>
              <a:buFont typeface="Wingdings" charset="0"/>
              <a:buNone/>
            </a:pPr>
            <a:r>
              <a:rPr lang="en-US" sz="2000" dirty="0" smtClean="0">
                <a:latin typeface="Tahoma" charset="0"/>
                <a:ea typeface="ＭＳ Ｐゴシック" charset="0"/>
                <a:cs typeface="ＭＳ Ｐゴシック" charset="0"/>
              </a:rPr>
              <a:t>Imagine a </a:t>
            </a:r>
            <a:r>
              <a:rPr lang="en-US" sz="2000" dirty="0">
                <a:latin typeface="Tahoma" charset="0"/>
                <a:ea typeface="ＭＳ Ｐゴシック" charset="0"/>
                <a:cs typeface="ＭＳ Ｐゴシック" charset="0"/>
              </a:rPr>
              <a:t>strain of bacteria with a 1 minute division time. </a:t>
            </a:r>
            <a:r>
              <a:rPr lang="en-US" sz="2000" dirty="0" smtClean="0">
                <a:latin typeface="Tahoma" charset="0"/>
                <a:ea typeface="ＭＳ Ｐゴシック" charset="0"/>
                <a:cs typeface="ＭＳ Ｐゴシック" charset="0"/>
              </a:rPr>
              <a:t>The number </a:t>
            </a:r>
            <a:r>
              <a:rPr lang="en-US" sz="2000" dirty="0">
                <a:latin typeface="Tahoma" charset="0"/>
                <a:ea typeface="ＭＳ Ｐゴシック" charset="0"/>
                <a:cs typeface="ＭＳ Ｐゴシック" charset="0"/>
              </a:rPr>
              <a:t>of bacteria </a:t>
            </a:r>
            <a:r>
              <a:rPr lang="en-US" sz="2000" dirty="0" smtClean="0">
                <a:latin typeface="Tahoma" charset="0"/>
                <a:ea typeface="ＭＳ Ｐゴシック" charset="0"/>
                <a:cs typeface="ＭＳ Ｐゴシック" charset="0"/>
              </a:rPr>
              <a:t>grows </a:t>
            </a:r>
            <a:r>
              <a:rPr lang="en-US" sz="2000" dirty="0">
                <a:latin typeface="Tahoma" charset="0"/>
                <a:ea typeface="ＭＳ Ｐゴシック" charset="0"/>
                <a:cs typeface="ＭＳ Ｐゴシック" charset="0"/>
              </a:rPr>
              <a:t>exponentially with a doubling time of 1 </a:t>
            </a:r>
            <a:r>
              <a:rPr lang="en-US" sz="2000" dirty="0" smtClean="0">
                <a:latin typeface="Tahoma" charset="0"/>
                <a:ea typeface="ＭＳ Ｐゴシック" charset="0"/>
                <a:cs typeface="ＭＳ Ｐゴシック" charset="0"/>
              </a:rPr>
              <a:t>minute</a:t>
            </a:r>
            <a:r>
              <a:rPr lang="en-US" sz="2000" dirty="0">
                <a:latin typeface="Tahoma" charset="0"/>
                <a:ea typeface="ＭＳ Ｐゴシック" charset="0"/>
                <a:cs typeface="ＭＳ Ｐゴシック" charset="0"/>
              </a:rPr>
              <a:t> </a:t>
            </a:r>
            <a:r>
              <a:rPr lang="en-US" sz="2000" dirty="0" smtClean="0">
                <a:latin typeface="Tahoma" charset="0"/>
                <a:ea typeface="ＭＳ Ｐゴシック" charset="0"/>
                <a:cs typeface="ＭＳ Ｐゴシック" charset="0"/>
              </a:rPr>
              <a:t>(mathematically </a:t>
            </a:r>
            <a:r>
              <a:rPr lang="en-US" sz="2000" dirty="0">
                <a:latin typeface="Tahoma" charset="0"/>
                <a:ea typeface="ＭＳ Ｐゴシック" charset="0"/>
                <a:cs typeface="ＭＳ Ｐゴシック" charset="0"/>
              </a:rPr>
              <a:t>equivalent to our exponentially growing consumption of </a:t>
            </a:r>
            <a:r>
              <a:rPr lang="en-US" sz="2000" dirty="0" smtClean="0">
                <a:latin typeface="Tahoma" charset="0"/>
                <a:ea typeface="ＭＳ Ｐゴシック" charset="0"/>
                <a:cs typeface="ＭＳ Ｐゴシック" charset="0"/>
              </a:rPr>
              <a:t>oil, with a </a:t>
            </a:r>
            <a:r>
              <a:rPr lang="en-US" sz="2000" dirty="0" smtClean="0">
                <a:latin typeface="Tahoma" charset="0"/>
                <a:ea typeface="ＭＳ Ｐゴシック" charset="0"/>
                <a:cs typeface="ＭＳ Ｐゴシック" charset="0"/>
              </a:rPr>
              <a:t>~10 </a:t>
            </a:r>
            <a:r>
              <a:rPr lang="en-US" sz="2000" dirty="0" smtClean="0">
                <a:latin typeface="Tahoma" charset="0"/>
                <a:ea typeface="ＭＳ Ｐゴシック" charset="0"/>
                <a:cs typeface="ＭＳ Ｐゴシック" charset="0"/>
              </a:rPr>
              <a:t>year doubling time).</a:t>
            </a:r>
            <a:endParaRPr lang="en-US" sz="2000" dirty="0">
              <a:latin typeface="Tahoma" charset="0"/>
              <a:ea typeface="ＭＳ Ｐゴシック" charset="0"/>
              <a:cs typeface="ＭＳ Ｐゴシック" charset="0"/>
            </a:endParaRPr>
          </a:p>
          <a:p>
            <a:pPr marL="0" indent="0">
              <a:spcBef>
                <a:spcPts val="800"/>
              </a:spcBef>
              <a:buFont typeface="Wingdings" charset="0"/>
              <a:buNone/>
            </a:pPr>
            <a:r>
              <a:rPr lang="en-US" sz="2000" dirty="0" smtClean="0">
                <a:latin typeface="Tahoma" charset="0"/>
                <a:ea typeface="ＭＳ Ｐゴシック" charset="0"/>
                <a:cs typeface="ＭＳ Ｐゴシック" charset="0"/>
              </a:rPr>
              <a:t>One </a:t>
            </a:r>
            <a:r>
              <a:rPr lang="en-US" sz="2000" dirty="0">
                <a:latin typeface="Tahoma" charset="0"/>
                <a:ea typeface="ＭＳ Ｐゴシック" charset="0"/>
                <a:cs typeface="ＭＳ Ｐゴシック" charset="0"/>
              </a:rPr>
              <a:t>bacterium is put in a bottle </a:t>
            </a:r>
            <a:r>
              <a:rPr lang="en-US" sz="2000" dirty="0" smtClean="0">
                <a:latin typeface="Tahoma" charset="0"/>
                <a:ea typeface="ＭＳ Ｐゴシック" charset="0"/>
                <a:cs typeface="ＭＳ Ｐゴシック" charset="0"/>
              </a:rPr>
              <a:t>at 11:00 a.m. and </a:t>
            </a:r>
            <a:r>
              <a:rPr lang="en-US" sz="2000" dirty="0">
                <a:latin typeface="Tahoma" charset="0"/>
                <a:ea typeface="ＭＳ Ｐゴシック" charset="0"/>
                <a:cs typeface="ＭＳ Ｐゴシック" charset="0"/>
              </a:rPr>
              <a:t>it is observed that the bottle is full of bacteria </a:t>
            </a:r>
            <a:r>
              <a:rPr lang="en-US" sz="2000" dirty="0" smtClean="0">
                <a:latin typeface="Tahoma" charset="0"/>
                <a:ea typeface="ＭＳ Ｐゴシック" charset="0"/>
                <a:cs typeface="ＭＳ Ｐゴシック" charset="0"/>
              </a:rPr>
              <a:t>at 12:00 noon. </a:t>
            </a:r>
            <a:endParaRPr lang="en-US" sz="2000" dirty="0">
              <a:latin typeface="Tahoma" charset="0"/>
              <a:ea typeface="ＭＳ Ｐゴシック" charset="0"/>
              <a:cs typeface="ＭＳ Ｐゴシック" charset="0"/>
            </a:endParaRPr>
          </a:p>
          <a:p>
            <a:pPr>
              <a:spcBef>
                <a:spcPts val="800"/>
              </a:spcBef>
              <a:buFont typeface="Wingdings" charset="0"/>
              <a:buNone/>
            </a:pPr>
            <a:r>
              <a:rPr lang="en-US" sz="2000" dirty="0">
                <a:latin typeface="Tahoma" charset="0"/>
                <a:ea typeface="ＭＳ Ｐゴシック" charset="0"/>
                <a:cs typeface="ＭＳ Ｐゴシック" charset="0"/>
              </a:rPr>
              <a:t>Questions: </a:t>
            </a:r>
          </a:p>
          <a:p>
            <a:pPr>
              <a:spcBef>
                <a:spcPts val="800"/>
              </a:spcBef>
              <a:buFont typeface="Wingdings" charset="0"/>
              <a:buAutoNum type="arabicParenR"/>
            </a:pPr>
            <a:r>
              <a:rPr lang="en-US" sz="2000" dirty="0">
                <a:latin typeface="Tahoma" charset="0"/>
                <a:ea typeface="ＭＳ Ｐゴシック" charset="0"/>
                <a:cs typeface="ＭＳ Ｐゴシック" charset="0"/>
              </a:rPr>
              <a:t>When was the bottle half-full? </a:t>
            </a:r>
          </a:p>
          <a:p>
            <a:pPr>
              <a:spcBef>
                <a:spcPts val="800"/>
              </a:spcBef>
              <a:buFont typeface="Wingdings" charset="0"/>
              <a:buAutoNum type="arabicParenR"/>
            </a:pPr>
            <a:r>
              <a:rPr lang="en-US" sz="2000" dirty="0">
                <a:latin typeface="Tahoma" charset="0"/>
                <a:ea typeface="ＭＳ Ｐゴシック" charset="0"/>
                <a:cs typeface="ＭＳ Ｐゴシック" charset="0"/>
              </a:rPr>
              <a:t>At what time might a hypothetically intelligent bacterium realize that they were running out of space? </a:t>
            </a:r>
          </a:p>
          <a:p>
            <a:pPr>
              <a:spcBef>
                <a:spcPts val="800"/>
              </a:spcBef>
              <a:buFont typeface="Wingdings" charset="0"/>
              <a:buAutoNum type="arabicParenR"/>
            </a:pPr>
            <a:r>
              <a:rPr lang="en-US" sz="2000" dirty="0">
                <a:latin typeface="Tahoma" charset="0"/>
                <a:ea typeface="ＭＳ Ｐゴシック" charset="0"/>
                <a:cs typeface="ＭＳ Ｐゴシック" charset="0"/>
              </a:rPr>
              <a:t>How long can the bacterial growth continue if the total space </a:t>
            </a:r>
            <a:r>
              <a:rPr lang="en-US" sz="2000" dirty="0" smtClean="0">
                <a:latin typeface="Tahoma" charset="0"/>
                <a:ea typeface="ＭＳ Ｐゴシック" charset="0"/>
                <a:cs typeface="ＭＳ Ｐゴシック" charset="0"/>
              </a:rPr>
              <a:t>is quadrupled </a:t>
            </a:r>
            <a:r>
              <a:rPr lang="en-US" sz="2000" dirty="0">
                <a:latin typeface="Tahoma" charset="0"/>
                <a:ea typeface="ＭＳ Ｐゴシック" charset="0"/>
                <a:cs typeface="ＭＳ Ｐゴシック" charset="0"/>
              </a:rPr>
              <a:t>(e.g., 3 more </a:t>
            </a:r>
            <a:r>
              <a:rPr lang="en-US" sz="2000" dirty="0" smtClean="0">
                <a:latin typeface="Tahoma" charset="0"/>
                <a:ea typeface="ＭＳ Ｐゴシック" charset="0"/>
                <a:cs typeface="ＭＳ Ｐゴシック" charset="0"/>
              </a:rPr>
              <a:t>empty bottles </a:t>
            </a:r>
            <a:r>
              <a:rPr lang="en-US" sz="2000" dirty="0">
                <a:latin typeface="Tahoma" charset="0"/>
                <a:ea typeface="ＭＳ Ｐゴシック" charset="0"/>
                <a:cs typeface="ＭＳ Ｐゴシック" charset="0"/>
              </a:rPr>
              <a:t>are found)? </a:t>
            </a:r>
          </a:p>
          <a:p>
            <a:pPr>
              <a:spcBef>
                <a:spcPts val="800"/>
              </a:spcBef>
            </a:pPr>
            <a:endParaRPr lang="en-US" sz="2000" dirty="0">
              <a:latin typeface="Tahoma" charset="0"/>
              <a:ea typeface="ＭＳ Ｐゴシック" charset="0"/>
              <a:cs typeface="ＭＳ Ｐゴシック" charset="0"/>
            </a:endParaRPr>
          </a:p>
        </p:txBody>
      </p:sp>
      <p:sp>
        <p:nvSpPr>
          <p:cNvPr id="6" name="TextBox 4"/>
          <p:cNvSpPr txBox="1">
            <a:spLocks noChangeArrowheads="1"/>
          </p:cNvSpPr>
          <p:nvPr/>
        </p:nvSpPr>
        <p:spPr bwMode="auto">
          <a:xfrm>
            <a:off x="716112" y="6298237"/>
            <a:ext cx="845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ヒラギノ角ゴ Pro W3" charset="0"/>
                <a:cs typeface="ヒラギノ角ゴ Pro W3" charset="0"/>
              </a:defRPr>
            </a:lvl1pPr>
            <a:lvl2pPr marL="37931725" indent="-37474525" eaLnBrk="0" hangingPunct="0">
              <a:defRPr sz="2400">
                <a:solidFill>
                  <a:schemeClr val="tx1"/>
                </a:solidFill>
                <a:latin typeface="Tahoma" charset="0"/>
                <a:ea typeface="ヒラギノ角ゴ Pro W3" charset="0"/>
                <a:cs typeface="ヒラギノ角ゴ Pro W3" charset="0"/>
              </a:defRPr>
            </a:lvl2pPr>
            <a:lvl3pPr eaLnBrk="0" hangingPunct="0">
              <a:defRPr sz="2400">
                <a:solidFill>
                  <a:schemeClr val="tx1"/>
                </a:solidFill>
                <a:latin typeface="Tahoma" charset="0"/>
                <a:ea typeface="ヒラギノ角ゴ Pro W3" charset="0"/>
                <a:cs typeface="ヒラギノ角ゴ Pro W3" charset="0"/>
              </a:defRPr>
            </a:lvl3pPr>
            <a:lvl4pPr eaLnBrk="0" hangingPunct="0">
              <a:defRPr sz="2400">
                <a:solidFill>
                  <a:schemeClr val="tx1"/>
                </a:solidFill>
                <a:latin typeface="Tahoma" charset="0"/>
                <a:ea typeface="ヒラギノ角ゴ Pro W3" charset="0"/>
                <a:cs typeface="ヒラギノ角ゴ Pro W3" charset="0"/>
              </a:defRPr>
            </a:lvl4pPr>
            <a:lvl5pPr eaLnBrk="0" hangingPunct="0">
              <a:defRPr sz="2400">
                <a:solidFill>
                  <a:schemeClr val="tx1"/>
                </a:solidFill>
                <a:latin typeface="Tahom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pPr eaLnBrk="1" hangingPunct="1"/>
            <a:r>
              <a:rPr lang="en-US" sz="1600" dirty="0">
                <a:solidFill>
                  <a:srgbClr val="FFFFFF"/>
                </a:solidFill>
              </a:rPr>
              <a:t>Adapted from Al Bartlett, </a:t>
            </a:r>
            <a:r>
              <a:rPr lang="ja-JP" altLang="en-US" sz="1600" dirty="0">
                <a:solidFill>
                  <a:srgbClr val="FFFFFF"/>
                </a:solidFill>
              </a:rPr>
              <a:t>“</a:t>
            </a:r>
            <a:r>
              <a:rPr lang="en-US" sz="1600" dirty="0">
                <a:solidFill>
                  <a:srgbClr val="FFFFFF"/>
                </a:solidFill>
              </a:rPr>
              <a:t>Forgotten Fundamentals of the Energy Crisis</a:t>
            </a:r>
            <a:r>
              <a:rPr lang="ja-JP" altLang="en-US" sz="1600" dirty="0">
                <a:solidFill>
                  <a:srgbClr val="FFFFFF"/>
                </a:solidFill>
              </a:rPr>
              <a:t>”</a:t>
            </a:r>
            <a:endParaRPr lang="en-US" sz="1600" dirty="0">
              <a:solidFill>
                <a:srgbClr val="FFFFFF"/>
              </a:solidFill>
            </a:endParaRPr>
          </a:p>
          <a:p>
            <a:pPr eaLnBrk="1" hangingPunct="1"/>
            <a:r>
              <a:rPr lang="en-US" sz="1600" dirty="0">
                <a:hlinkClick r:id="rId2"/>
              </a:rPr>
              <a:t>http://www.youtube.com/view_play_list?p=6A1FD147A45EF50D</a:t>
            </a:r>
            <a:r>
              <a:rPr lang="en-US" sz="1600" dirty="0"/>
              <a:t> </a:t>
            </a:r>
          </a:p>
        </p:txBody>
      </p:sp>
      <p:sp>
        <p:nvSpPr>
          <p:cNvPr id="3" name="Slide Number Placeholder 2"/>
          <p:cNvSpPr>
            <a:spLocks noGrp="1"/>
          </p:cNvSpPr>
          <p:nvPr>
            <p:ph type="sldNum" sz="quarter" idx="12"/>
          </p:nvPr>
        </p:nvSpPr>
        <p:spPr/>
        <p:txBody>
          <a:bodyPr/>
          <a:lstStyle/>
          <a:p>
            <a:fld id="{ABDCC0E4-ED74-BA4C-8A4D-D7D555070D54}" type="slidenum">
              <a:rPr lang="en-US" smtClean="0"/>
              <a:t>43</a:t>
            </a:fld>
            <a:endParaRPr lang="en-US"/>
          </a:p>
        </p:txBody>
      </p:sp>
    </p:spTree>
    <p:extLst>
      <p:ext uri="{BB962C8B-B14F-4D97-AF65-F5344CB8AC3E}">
        <p14:creationId xmlns:p14="http://schemas.microsoft.com/office/powerpoint/2010/main" val="3211020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94975" y="446234"/>
            <a:ext cx="3581400" cy="6024361"/>
          </a:xfrm>
        </p:spPr>
        <p:txBody>
          <a:bodyPr>
            <a:normAutofit/>
          </a:bodyPr>
          <a:lstStyle/>
          <a:p>
            <a:pPr>
              <a:buFont typeface="Wingdings" charset="0"/>
              <a:buNone/>
            </a:pPr>
            <a:r>
              <a:rPr lang="en-US" sz="4000" dirty="0">
                <a:latin typeface="Tahoma" charset="0"/>
                <a:ea typeface="ＭＳ Ｐゴシック" charset="0"/>
                <a:cs typeface="ＭＳ Ｐゴシック" charset="0"/>
              </a:rPr>
              <a:t>	</a:t>
            </a:r>
            <a:r>
              <a:rPr lang="en-US" sz="4000" b="1" dirty="0" smtClean="0">
                <a:solidFill>
                  <a:srgbClr val="008000"/>
                </a:solidFill>
                <a:latin typeface="Tahoma" charset="0"/>
                <a:ea typeface="ＭＳ Ｐゴシック" charset="0"/>
                <a:cs typeface="ＭＳ Ｐゴシック" charset="0"/>
              </a:rPr>
              <a:t>Visualizing</a:t>
            </a:r>
            <a:r>
              <a:rPr lang="en-US" sz="2400" b="1" dirty="0" smtClean="0">
                <a:solidFill>
                  <a:srgbClr val="008000"/>
                </a:solidFill>
                <a:latin typeface="Tahoma" charset="0"/>
                <a:ea typeface="ＭＳ Ｐゴシック" charset="0"/>
                <a:cs typeface="ＭＳ Ｐゴシック" charset="0"/>
              </a:rPr>
              <a:t> exponential </a:t>
            </a:r>
            <a:r>
              <a:rPr lang="en-US" sz="2400" b="1" dirty="0">
                <a:solidFill>
                  <a:srgbClr val="008000"/>
                </a:solidFill>
                <a:latin typeface="Tahoma" charset="0"/>
                <a:ea typeface="ＭＳ Ｐゴシック" charset="0"/>
                <a:cs typeface="ＭＳ Ｐゴシック" charset="0"/>
              </a:rPr>
              <a:t>growth</a:t>
            </a:r>
          </a:p>
          <a:p>
            <a:pPr>
              <a:buFont typeface="Wingdings" charset="0"/>
              <a:buNone/>
            </a:pPr>
            <a:endParaRPr lang="en-US" dirty="0">
              <a:latin typeface="Tahoma" charset="0"/>
              <a:ea typeface="ＭＳ Ｐゴシック" charset="0"/>
              <a:cs typeface="ＭＳ Ｐゴシック" charset="0"/>
            </a:endParaRPr>
          </a:p>
          <a:p>
            <a:pPr>
              <a:buFont typeface="Wingdings" charset="0"/>
              <a:buNone/>
            </a:pPr>
            <a:r>
              <a:rPr lang="en-US" dirty="0">
                <a:latin typeface="Tahoma" charset="0"/>
                <a:ea typeface="ＭＳ Ｐゴシック" charset="0"/>
                <a:cs typeface="ＭＳ Ｐゴシック" charset="0"/>
              </a:rPr>
              <a:t>	</a:t>
            </a:r>
            <a:r>
              <a:rPr lang="en-US" dirty="0" smtClean="0">
                <a:latin typeface="Tahoma" charset="0"/>
                <a:ea typeface="ＭＳ Ｐゴシック" charset="0"/>
                <a:cs typeface="ＭＳ Ｐゴシック" charset="0"/>
              </a:rPr>
              <a:t>This is why energy companies are risking drilling in the Arctic and 2 miles below the ocean – and </a:t>
            </a:r>
            <a:r>
              <a:rPr lang="en-US" dirty="0" err="1" smtClean="0">
                <a:latin typeface="Tahoma" charset="0"/>
                <a:ea typeface="ＭＳ Ｐゴシック" charset="0"/>
                <a:cs typeface="ＭＳ Ｐゴシック" charset="0"/>
              </a:rPr>
              <a:t>fracking</a:t>
            </a:r>
            <a:r>
              <a:rPr lang="en-US" dirty="0" smtClean="0">
                <a:latin typeface="Tahoma" charset="0"/>
                <a:ea typeface="ＭＳ Ｐゴシック" charset="0"/>
                <a:cs typeface="ＭＳ Ｐゴシック" charset="0"/>
              </a:rPr>
              <a:t> and developing tar sands – to keep growing a little longer</a:t>
            </a:r>
            <a:r>
              <a:rPr lang="en-US" sz="2400" dirty="0" smtClean="0">
                <a:latin typeface="Tahoma" charset="0"/>
                <a:ea typeface="ＭＳ Ｐゴシック" charset="0"/>
                <a:cs typeface="ＭＳ Ｐゴシック" charset="0"/>
              </a:rPr>
              <a:t>	</a:t>
            </a:r>
          </a:p>
          <a:p>
            <a:pPr>
              <a:buFont typeface="Wingdings" charset="0"/>
              <a:buNone/>
            </a:pPr>
            <a:endParaRPr lang="en-US" sz="2400" dirty="0">
              <a:latin typeface="Tahoma" charset="0"/>
              <a:ea typeface="ＭＳ Ｐゴシック" charset="0"/>
              <a:cs typeface="ＭＳ Ｐゴシック" charset="0"/>
            </a:endParaRPr>
          </a:p>
        </p:txBody>
      </p:sp>
      <p:pic>
        <p:nvPicPr>
          <p:cNvPr id="542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106363"/>
            <a:ext cx="5329237" cy="675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BDCC0E4-ED74-BA4C-8A4D-D7D555070D54}" type="slidenum">
              <a:rPr lang="en-US" smtClean="0"/>
              <a:t>44</a:t>
            </a:fld>
            <a:endParaRPr lang="en-US"/>
          </a:p>
        </p:txBody>
      </p:sp>
    </p:spTree>
    <p:extLst>
      <p:ext uri="{BB962C8B-B14F-4D97-AF65-F5344CB8AC3E}">
        <p14:creationId xmlns:p14="http://schemas.microsoft.com/office/powerpoint/2010/main" val="2508645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energy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Fossil fuels are billions of years of fossil </a:t>
            </a:r>
            <a:r>
              <a:rPr lang="en-US" dirty="0" smtClean="0"/>
              <a:t>solar energy</a:t>
            </a:r>
            <a:endParaRPr lang="en-US" dirty="0" smtClean="0"/>
          </a:p>
          <a:p>
            <a:r>
              <a:rPr lang="en-US" dirty="0" smtClean="0"/>
              <a:t>They benefit from </a:t>
            </a:r>
            <a:r>
              <a:rPr lang="en-US" i="1" dirty="0" smtClean="0"/>
              <a:t>trillions</a:t>
            </a:r>
            <a:r>
              <a:rPr lang="en-US" dirty="0" smtClean="0"/>
              <a:t> of dollars of amortized infrastructure (physical, technological, political, …)</a:t>
            </a:r>
          </a:p>
          <a:p>
            <a:r>
              <a:rPr lang="en-US" dirty="0" smtClean="0"/>
              <a:t>Best-case analysis</a:t>
            </a:r>
          </a:p>
          <a:p>
            <a:r>
              <a:rPr lang="en-US" dirty="0" smtClean="0"/>
              <a:t>As long as their long-term (ecological) costs are subsidized or ignored, green energy will have trouble competing against fossil </a:t>
            </a:r>
            <a:r>
              <a:rPr lang="en-US" dirty="0" smtClean="0"/>
              <a:t>fuels</a:t>
            </a:r>
          </a:p>
          <a:p>
            <a:pPr lvl="1"/>
            <a:r>
              <a:rPr lang="en-US" sz="2400" dirty="0" smtClean="0"/>
              <a:t>Exxon would probably be making </a:t>
            </a:r>
            <a:r>
              <a:rPr lang="en-US" sz="2400" dirty="0"/>
              <a:t>gasoline from algae, vs. tar </a:t>
            </a:r>
            <a:r>
              <a:rPr lang="en-US" sz="2400" dirty="0" smtClean="0"/>
              <a:t>sands if they had to pay long-term environmental costs</a:t>
            </a:r>
            <a:r>
              <a:rPr lang="en-US" sz="2400" dirty="0"/>
              <a:t> </a:t>
            </a:r>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BDCC0E4-ED74-BA4C-8A4D-D7D555070D54}" type="slidenum">
              <a:rPr lang="en-US" smtClean="0"/>
              <a:t>45</a:t>
            </a:fld>
            <a:endParaRPr lang="en-US"/>
          </a:p>
        </p:txBody>
      </p:sp>
    </p:spTree>
    <p:extLst>
      <p:ext uri="{BB962C8B-B14F-4D97-AF65-F5344CB8AC3E}">
        <p14:creationId xmlns:p14="http://schemas.microsoft.com/office/powerpoint/2010/main" val="8988833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Trillion for solar energy </a:t>
            </a:r>
            <a:endParaRPr lang="en-US" dirty="0"/>
          </a:p>
        </p:txBody>
      </p:sp>
      <p:sp>
        <p:nvSpPr>
          <p:cNvPr id="3" name="Content Placeholder 2"/>
          <p:cNvSpPr>
            <a:spLocks noGrp="1"/>
          </p:cNvSpPr>
          <p:nvPr>
            <p:ph idx="1"/>
          </p:nvPr>
        </p:nvSpPr>
        <p:spPr/>
        <p:txBody>
          <a:bodyPr>
            <a:normAutofit/>
          </a:bodyPr>
          <a:lstStyle/>
          <a:p>
            <a:r>
              <a:rPr lang="en-US" dirty="0" smtClean="0"/>
              <a:t>My CSUCI students were given this problem: you have $1T to invest in </a:t>
            </a:r>
            <a:r>
              <a:rPr lang="en-US" dirty="0" err="1" smtClean="0"/>
              <a:t>photovoltaics</a:t>
            </a:r>
            <a:r>
              <a:rPr lang="en-US" dirty="0" smtClean="0"/>
              <a:t>. How much energy and CO</a:t>
            </a:r>
            <a:r>
              <a:rPr lang="en-US" baseline="-25000" dirty="0" smtClean="0"/>
              <a:t>2</a:t>
            </a:r>
            <a:r>
              <a:rPr lang="en-US" dirty="0" smtClean="0"/>
              <a:t> reduction will this buy, and how fast can it be implemented?</a:t>
            </a:r>
          </a:p>
          <a:p>
            <a:r>
              <a:rPr lang="en-US" dirty="0" smtClean="0"/>
              <a:t>Extrapolating present trends of production capacity and costs: </a:t>
            </a:r>
            <a:r>
              <a:rPr lang="en-US" dirty="0"/>
              <a:t>I</a:t>
            </a:r>
            <a:r>
              <a:rPr lang="en-US" dirty="0" smtClean="0"/>
              <a:t>n 6 years we’d install 1 TW of capacity, producing ~8% of our energy (in 2008) and reducing CO</a:t>
            </a:r>
            <a:r>
              <a:rPr lang="en-US" baseline="-25000" dirty="0" smtClean="0"/>
              <a:t>2</a:t>
            </a:r>
            <a:r>
              <a:rPr lang="en-US" dirty="0" smtClean="0"/>
              <a:t> by 1 </a:t>
            </a:r>
            <a:r>
              <a:rPr lang="en-US" dirty="0" err="1" smtClean="0"/>
              <a:t>gigaton</a:t>
            </a:r>
            <a:r>
              <a:rPr lang="en-US" dirty="0"/>
              <a:t> </a:t>
            </a:r>
            <a:r>
              <a:rPr lang="en-US" dirty="0" smtClean="0"/>
              <a:t>(20%) each year</a:t>
            </a:r>
          </a:p>
          <a:p>
            <a:pPr lvl="1"/>
            <a:r>
              <a:rPr lang="en-US" dirty="0" smtClean="0"/>
              <a:t>The energy and CO</a:t>
            </a:r>
            <a:r>
              <a:rPr lang="en-US" baseline="-25000" dirty="0" smtClean="0"/>
              <a:t>2</a:t>
            </a:r>
            <a:r>
              <a:rPr lang="en-US" dirty="0" smtClean="0"/>
              <a:t> benefits would repeat for &gt;20 years with minimal maintenance costs</a:t>
            </a:r>
          </a:p>
        </p:txBody>
      </p:sp>
      <p:sp>
        <p:nvSpPr>
          <p:cNvPr id="4" name="Slide Number Placeholder 3"/>
          <p:cNvSpPr>
            <a:spLocks noGrp="1"/>
          </p:cNvSpPr>
          <p:nvPr>
            <p:ph type="sldNum" sz="quarter" idx="12"/>
          </p:nvPr>
        </p:nvSpPr>
        <p:spPr/>
        <p:txBody>
          <a:bodyPr/>
          <a:lstStyle/>
          <a:p>
            <a:fld id="{ABDCC0E4-ED74-BA4C-8A4D-D7D555070D54}" type="slidenum">
              <a:rPr lang="en-US" smtClean="0"/>
              <a:t>46</a:t>
            </a:fld>
            <a:endParaRPr lang="en-US"/>
          </a:p>
        </p:txBody>
      </p:sp>
    </p:spTree>
    <p:extLst>
      <p:ext uri="{BB962C8B-B14F-4D97-AF65-F5344CB8AC3E}">
        <p14:creationId xmlns:p14="http://schemas.microsoft.com/office/powerpoint/2010/main" val="725350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a:xfrm>
            <a:off x="617755" y="2070846"/>
            <a:ext cx="8023044" cy="4529164"/>
          </a:xfrm>
        </p:spPr>
        <p:txBody>
          <a:bodyPr>
            <a:normAutofit/>
          </a:bodyPr>
          <a:lstStyle/>
          <a:p>
            <a:r>
              <a:rPr lang="en-US" dirty="0" smtClean="0"/>
              <a:t>Our </a:t>
            </a:r>
            <a:r>
              <a:rPr lang="en-US" dirty="0" smtClean="0"/>
              <a:t>culture and economics, </a:t>
            </a:r>
            <a:r>
              <a:rPr lang="en-US" dirty="0"/>
              <a:t>based on </a:t>
            </a:r>
            <a:r>
              <a:rPr lang="en-US" dirty="0" smtClean="0"/>
              <a:t>growth and short-term values, is crashing into the reality of physical and ecological limits</a:t>
            </a:r>
            <a:endParaRPr lang="en-US" dirty="0"/>
          </a:p>
          <a:p>
            <a:r>
              <a:rPr lang="en-US" dirty="0"/>
              <a:t>Modern agriculture = </a:t>
            </a:r>
            <a:r>
              <a:rPr lang="en-US" i="1" dirty="0"/>
              <a:t>the use of land to convert oil into food</a:t>
            </a:r>
            <a:r>
              <a:rPr lang="en-US" dirty="0"/>
              <a:t>, will revert to less productive organic farming – which is also the only proven method to sequester CO</a:t>
            </a:r>
            <a:r>
              <a:rPr lang="en-US" baseline="-25000" dirty="0"/>
              <a:t>2</a:t>
            </a:r>
          </a:p>
          <a:p>
            <a:r>
              <a:rPr lang="en-US" dirty="0" smtClean="0"/>
              <a:t>Climate </a:t>
            </a:r>
            <a:r>
              <a:rPr lang="en-US" dirty="0" smtClean="0"/>
              <a:t>change will </a:t>
            </a:r>
            <a:r>
              <a:rPr lang="en-US" dirty="0" smtClean="0"/>
              <a:t>continue, increasing wealth </a:t>
            </a:r>
            <a:r>
              <a:rPr lang="en-US" dirty="0" smtClean="0"/>
              <a:t>and </a:t>
            </a:r>
            <a:r>
              <a:rPr lang="en-US" dirty="0"/>
              <a:t>power </a:t>
            </a:r>
            <a:r>
              <a:rPr lang="en-US" dirty="0" smtClean="0"/>
              <a:t>disparities, </a:t>
            </a:r>
            <a:r>
              <a:rPr lang="en-US" dirty="0"/>
              <a:t>and </a:t>
            </a:r>
            <a:r>
              <a:rPr lang="en-US" dirty="0" smtClean="0"/>
              <a:t>causing </a:t>
            </a:r>
            <a:r>
              <a:rPr lang="en-US" dirty="0" smtClean="0"/>
              <a:t>unpredictable </a:t>
            </a:r>
            <a:r>
              <a:rPr lang="en-US" dirty="0" smtClean="0"/>
              <a:t>events</a:t>
            </a:r>
          </a:p>
        </p:txBody>
      </p:sp>
      <p:sp>
        <p:nvSpPr>
          <p:cNvPr id="4" name="Slide Number Placeholder 3"/>
          <p:cNvSpPr>
            <a:spLocks noGrp="1"/>
          </p:cNvSpPr>
          <p:nvPr>
            <p:ph type="sldNum" sz="quarter" idx="12"/>
          </p:nvPr>
        </p:nvSpPr>
        <p:spPr/>
        <p:txBody>
          <a:bodyPr/>
          <a:lstStyle/>
          <a:p>
            <a:fld id="{ABDCC0E4-ED74-BA4C-8A4D-D7D555070D54}" type="slidenum">
              <a:rPr lang="en-US" smtClean="0"/>
              <a:t>47</a:t>
            </a:fld>
            <a:endParaRPr lang="en-US"/>
          </a:p>
        </p:txBody>
      </p:sp>
    </p:spTree>
    <p:extLst>
      <p:ext uri="{BB962C8B-B14F-4D97-AF65-F5344CB8AC3E}">
        <p14:creationId xmlns:p14="http://schemas.microsoft.com/office/powerpoint/2010/main" val="21345049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a:xfrm>
            <a:off x="544286" y="2070846"/>
            <a:ext cx="8346449" cy="4529164"/>
          </a:xfrm>
        </p:spPr>
        <p:txBody>
          <a:bodyPr>
            <a:normAutofit/>
          </a:bodyPr>
          <a:lstStyle/>
          <a:p>
            <a:r>
              <a:rPr lang="en-US" dirty="0" smtClean="0"/>
              <a:t>Many conservatives recognize these forces and are trying to fortify the existing social and technological base </a:t>
            </a:r>
          </a:p>
          <a:p>
            <a:r>
              <a:rPr lang="en-US" dirty="0" smtClean="0"/>
              <a:t>Many progressives recognize these forces and are trying to change the existing social and technological base </a:t>
            </a:r>
          </a:p>
          <a:p>
            <a:r>
              <a:rPr lang="en-US" dirty="0" smtClean="0"/>
              <a:t>These world </a:t>
            </a:r>
            <a:r>
              <a:rPr lang="en-US" dirty="0"/>
              <a:t>views are diametrically opposite, so this will be an ugly ideological </a:t>
            </a:r>
            <a:r>
              <a:rPr lang="en-US" dirty="0" smtClean="0"/>
              <a:t>fight </a:t>
            </a:r>
            <a:endParaRPr lang="en-US" dirty="0"/>
          </a:p>
          <a:p>
            <a:pPr lvl="1"/>
            <a:r>
              <a:rPr lang="en-US" dirty="0"/>
              <a:t>Each </a:t>
            </a:r>
            <a:r>
              <a:rPr lang="en-US" dirty="0" smtClean="0"/>
              <a:t>considers </a:t>
            </a:r>
            <a:r>
              <a:rPr lang="en-US" dirty="0"/>
              <a:t>the other sociopathic </a:t>
            </a:r>
            <a:r>
              <a:rPr lang="en-US" dirty="0" smtClean="0"/>
              <a:t>terrorists trying to destroy the ecology or the culture</a:t>
            </a:r>
          </a:p>
        </p:txBody>
      </p:sp>
      <p:sp>
        <p:nvSpPr>
          <p:cNvPr id="4" name="Slide Number Placeholder 3"/>
          <p:cNvSpPr>
            <a:spLocks noGrp="1"/>
          </p:cNvSpPr>
          <p:nvPr>
            <p:ph type="sldNum" sz="quarter" idx="12"/>
          </p:nvPr>
        </p:nvSpPr>
        <p:spPr/>
        <p:txBody>
          <a:bodyPr/>
          <a:lstStyle/>
          <a:p>
            <a:fld id="{ABDCC0E4-ED74-BA4C-8A4D-D7D555070D54}" type="slidenum">
              <a:rPr lang="en-US" smtClean="0"/>
              <a:t>48</a:t>
            </a:fld>
            <a:endParaRPr lang="en-US"/>
          </a:p>
        </p:txBody>
      </p:sp>
    </p:spTree>
    <p:extLst>
      <p:ext uri="{BB962C8B-B14F-4D97-AF65-F5344CB8AC3E}">
        <p14:creationId xmlns:p14="http://schemas.microsoft.com/office/powerpoint/2010/main" val="28419656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4" y="79468"/>
            <a:ext cx="8695866" cy="1417638"/>
          </a:xfrm>
        </p:spPr>
        <p:txBody>
          <a:bodyPr/>
          <a:lstStyle/>
          <a:p>
            <a:r>
              <a:rPr lang="en-US" dirty="0"/>
              <a:t>“Decisive Ecological Warfare”</a:t>
            </a:r>
            <a:endParaRPr lang="en-US" dirty="0"/>
          </a:p>
        </p:txBody>
      </p:sp>
      <p:sp>
        <p:nvSpPr>
          <p:cNvPr id="3" name="Content Placeholder 2"/>
          <p:cNvSpPr>
            <a:spLocks noGrp="1"/>
          </p:cNvSpPr>
          <p:nvPr>
            <p:ph idx="1"/>
          </p:nvPr>
        </p:nvSpPr>
        <p:spPr>
          <a:xfrm>
            <a:off x="765175" y="2070846"/>
            <a:ext cx="4906927" cy="5034715"/>
          </a:xfrm>
        </p:spPr>
        <p:txBody>
          <a:bodyPr>
            <a:normAutofit/>
          </a:bodyPr>
          <a:lstStyle/>
          <a:p>
            <a:pPr marL="342900" lvl="1" indent="-342900">
              <a:spcBef>
                <a:spcPts val="2000"/>
              </a:spcBef>
            </a:pPr>
            <a:r>
              <a:rPr lang="en-US" dirty="0"/>
              <a:t>“The dominant culture – civilization – is killing the planet, and it is long past time for those of us who care about life on earth to begin taking the actions necessary to stop this culture from destroying every living being.”</a:t>
            </a:r>
          </a:p>
          <a:p>
            <a:pPr marL="342900" lvl="1" indent="-342900">
              <a:spcBef>
                <a:spcPts val="2000"/>
              </a:spcBef>
            </a:pPr>
            <a:r>
              <a:rPr lang="en-US" dirty="0" smtClean="0"/>
              <a:t>“</a:t>
            </a:r>
            <a:r>
              <a:rPr lang="en-US" dirty="0"/>
              <a:t>There is no real left in US politics, no party that offers any critique of capitalism. This terribly constrains the range of political solutions we might seek.” </a:t>
            </a:r>
          </a:p>
          <a:p>
            <a:pPr lvl="1"/>
            <a:endParaRPr lang="en-US" sz="2000" dirty="0"/>
          </a:p>
        </p:txBody>
      </p:sp>
      <p:pic>
        <p:nvPicPr>
          <p:cNvPr id="4" name="Picture 3"/>
          <p:cNvPicPr>
            <a:picLocks noChangeAspect="1"/>
          </p:cNvPicPr>
          <p:nvPr/>
        </p:nvPicPr>
        <p:blipFill>
          <a:blip r:embed="rId2">
            <a:alphaModFix/>
          </a:blip>
          <a:srcRect l="18991" t="15917" r="25353"/>
          <a:stretch>
            <a:fillRect/>
          </a:stretch>
        </p:blipFill>
        <p:spPr>
          <a:xfrm>
            <a:off x="5672102" y="1791755"/>
            <a:ext cx="3138789" cy="4741943"/>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49</a:t>
            </a:fld>
            <a:endParaRPr lang="en-US"/>
          </a:p>
        </p:txBody>
      </p:sp>
    </p:spTree>
    <p:extLst>
      <p:ext uri="{BB962C8B-B14F-4D97-AF65-F5344CB8AC3E}">
        <p14:creationId xmlns:p14="http://schemas.microsoft.com/office/powerpoint/2010/main" val="27768125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600889"/>
          </a:xfrm>
        </p:spPr>
        <p:txBody>
          <a:bodyPr/>
          <a:lstStyle/>
          <a:p>
            <a:r>
              <a:rPr lang="en-US" sz="3600" dirty="0" smtClean="0"/>
              <a:t>Being </a:t>
            </a:r>
            <a:r>
              <a:rPr lang="en-US" sz="3600" dirty="0" smtClean="0"/>
              <a:t>intimate with the forest </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DSC_62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 y="785812"/>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5</a:t>
            </a:fld>
            <a:endParaRPr lang="en-US"/>
          </a:p>
        </p:txBody>
      </p:sp>
    </p:spTree>
    <p:extLst>
      <p:ext uri="{BB962C8B-B14F-4D97-AF65-F5344CB8AC3E}">
        <p14:creationId xmlns:p14="http://schemas.microsoft.com/office/powerpoint/2010/main" val="29966708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to consider</a:t>
            </a:r>
            <a:endParaRPr lang="en-US" dirty="0"/>
          </a:p>
        </p:txBody>
      </p:sp>
      <p:sp>
        <p:nvSpPr>
          <p:cNvPr id="3" name="Content Placeholder 2"/>
          <p:cNvSpPr>
            <a:spLocks noGrp="1"/>
          </p:cNvSpPr>
          <p:nvPr>
            <p:ph idx="1"/>
          </p:nvPr>
        </p:nvSpPr>
        <p:spPr>
          <a:xfrm>
            <a:off x="566982" y="1859797"/>
            <a:ext cx="8130519" cy="4898975"/>
          </a:xfrm>
        </p:spPr>
        <p:txBody>
          <a:bodyPr>
            <a:noAutofit/>
          </a:bodyPr>
          <a:lstStyle/>
          <a:p>
            <a:pPr>
              <a:spcBef>
                <a:spcPts val="600"/>
              </a:spcBef>
            </a:pPr>
            <a:r>
              <a:rPr lang="en-US" sz="2200" dirty="0" smtClean="0"/>
              <a:t>Join 350.org, the Sierra Club, and other groups advocating for </a:t>
            </a:r>
            <a:r>
              <a:rPr lang="en-US" sz="2200" dirty="0" smtClean="0"/>
              <a:t>global ecological justice</a:t>
            </a:r>
          </a:p>
          <a:p>
            <a:pPr>
              <a:spcBef>
                <a:spcPts val="600"/>
              </a:spcBef>
            </a:pPr>
            <a:r>
              <a:rPr lang="en-US" sz="2200" dirty="0" smtClean="0"/>
              <a:t>Voice opposition to the Keystone XL pipeline</a:t>
            </a:r>
            <a:endParaRPr lang="en-US" sz="2200" dirty="0" smtClean="0"/>
          </a:p>
          <a:p>
            <a:pPr>
              <a:spcBef>
                <a:spcPts val="600"/>
              </a:spcBef>
            </a:pPr>
            <a:r>
              <a:rPr lang="en-US" sz="2200" dirty="0" smtClean="0"/>
              <a:t>Pressure and d</a:t>
            </a:r>
            <a:r>
              <a:rPr lang="en-US" sz="2200" dirty="0" smtClean="0"/>
              <a:t>ivest </a:t>
            </a:r>
            <a:r>
              <a:rPr lang="en-US" sz="2200" dirty="0" smtClean="0"/>
              <a:t>in CO</a:t>
            </a:r>
            <a:r>
              <a:rPr lang="en-US" sz="2200" baseline="-25000" dirty="0" smtClean="0"/>
              <a:t>2</a:t>
            </a:r>
            <a:r>
              <a:rPr lang="en-US" sz="2200" dirty="0" smtClean="0"/>
              <a:t> polluting companies</a:t>
            </a:r>
            <a:endParaRPr lang="en-US" sz="2200" dirty="0"/>
          </a:p>
          <a:p>
            <a:pPr>
              <a:spcBef>
                <a:spcPts val="600"/>
              </a:spcBef>
            </a:pPr>
            <a:r>
              <a:rPr lang="en-US" sz="2200" dirty="0" smtClean="0"/>
              <a:t>Lobby to put a </a:t>
            </a:r>
            <a:r>
              <a:rPr lang="en-US" sz="2200" dirty="0"/>
              <a:t>price </a:t>
            </a:r>
            <a:r>
              <a:rPr lang="en-US" sz="2200" dirty="0" smtClean="0"/>
              <a:t>on environment </a:t>
            </a:r>
            <a:r>
              <a:rPr lang="en-US" sz="2200" dirty="0" smtClean="0"/>
              <a:t>costs</a:t>
            </a:r>
          </a:p>
          <a:p>
            <a:pPr>
              <a:spcBef>
                <a:spcPts val="600"/>
              </a:spcBef>
            </a:pPr>
            <a:r>
              <a:rPr lang="en-US" sz="2200" dirty="0" smtClean="0"/>
              <a:t>Contemplate </a:t>
            </a:r>
            <a:r>
              <a:rPr lang="en-US" sz="2200" dirty="0"/>
              <a:t>future value and future </a:t>
            </a:r>
            <a:r>
              <a:rPr lang="en-US" sz="2200" dirty="0" smtClean="0"/>
              <a:t>costs</a:t>
            </a:r>
            <a:r>
              <a:rPr lang="en-US" sz="2200" dirty="0"/>
              <a:t> </a:t>
            </a:r>
            <a:r>
              <a:rPr lang="en-US" sz="2200" dirty="0" smtClean="0"/>
              <a:t>of your actions and purchases</a:t>
            </a:r>
          </a:p>
          <a:p>
            <a:pPr lvl="1"/>
            <a:r>
              <a:rPr lang="en-US" sz="2000" dirty="0" smtClean="0"/>
              <a:t>Our lives are short, and we have 1 </a:t>
            </a:r>
            <a:r>
              <a:rPr lang="en-US" sz="2000" dirty="0" smtClean="0"/>
              <a:t>shot </a:t>
            </a:r>
            <a:r>
              <a:rPr lang="en-US" sz="2000" dirty="0" smtClean="0"/>
              <a:t>… use it well!</a:t>
            </a:r>
          </a:p>
          <a:p>
            <a:pPr>
              <a:spcBef>
                <a:spcPts val="600"/>
              </a:spcBef>
            </a:pPr>
            <a:r>
              <a:rPr lang="en-US" sz="2200" dirty="0" smtClean="0"/>
              <a:t>Prepare for uncertainties – and the opportunities and risks they may offer</a:t>
            </a:r>
          </a:p>
          <a:p>
            <a:pPr lvl="1"/>
            <a:r>
              <a:rPr lang="en-US" dirty="0" smtClean="0"/>
              <a:t>Your choices </a:t>
            </a:r>
            <a:r>
              <a:rPr lang="en-US" dirty="0" smtClean="0"/>
              <a:t>&amp; impacts tomorrow </a:t>
            </a:r>
            <a:r>
              <a:rPr lang="en-US" dirty="0" smtClean="0"/>
              <a:t>maybe totally different </a:t>
            </a:r>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50</a:t>
            </a:fld>
            <a:endParaRPr lang="en-US"/>
          </a:p>
        </p:txBody>
      </p:sp>
    </p:spTree>
    <p:extLst>
      <p:ext uri="{BB962C8B-B14F-4D97-AF65-F5344CB8AC3E}">
        <p14:creationId xmlns:p14="http://schemas.microsoft.com/office/powerpoint/2010/main" val="52967063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11252"/>
            <a:ext cx="7612063" cy="1417638"/>
          </a:xfrm>
        </p:spPr>
        <p:txBody>
          <a:bodyPr/>
          <a:lstStyle/>
          <a:p>
            <a:r>
              <a:rPr lang="en-US" dirty="0" smtClean="0"/>
              <a:t>Keep a positive attitude …</a:t>
            </a:r>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51</a:t>
            </a:fld>
            <a:endParaRPr lang="en-US"/>
          </a:p>
        </p:txBody>
      </p:sp>
      <p:pic>
        <p:nvPicPr>
          <p:cNvPr id="5" name="Picture 4"/>
          <p:cNvPicPr>
            <a:picLocks noChangeAspect="1"/>
          </p:cNvPicPr>
          <p:nvPr/>
        </p:nvPicPr>
        <p:blipFill>
          <a:blip r:embed="rId2"/>
          <a:stretch>
            <a:fillRect/>
          </a:stretch>
        </p:blipFill>
        <p:spPr>
          <a:xfrm rot="10800000">
            <a:off x="1082694" y="1196966"/>
            <a:ext cx="6944901" cy="5424234"/>
          </a:xfrm>
          <a:prstGeom prst="rect">
            <a:avLst/>
          </a:prstGeom>
        </p:spPr>
      </p:pic>
      <p:sp>
        <p:nvSpPr>
          <p:cNvPr id="6" name="TextBox 5"/>
          <p:cNvSpPr txBox="1"/>
          <p:nvPr/>
        </p:nvSpPr>
        <p:spPr>
          <a:xfrm>
            <a:off x="3424583" y="5001037"/>
            <a:ext cx="2415341" cy="954107"/>
          </a:xfrm>
          <a:prstGeom prst="rect">
            <a:avLst/>
          </a:prstGeom>
          <a:solidFill>
            <a:schemeClr val="bg1"/>
          </a:solidFill>
        </p:spPr>
        <p:txBody>
          <a:bodyPr wrap="square" rtlCol="0">
            <a:spAutoFit/>
          </a:bodyPr>
          <a:lstStyle/>
          <a:p>
            <a:r>
              <a:rPr lang="en-US" sz="2800" dirty="0" smtClean="0"/>
              <a:t> Look at me –</a:t>
            </a:r>
          </a:p>
          <a:p>
            <a:r>
              <a:rPr lang="en-US" sz="2800" dirty="0" smtClean="0"/>
              <a:t>I’m flying!! </a:t>
            </a:r>
            <a:endParaRPr lang="en-US" sz="2800" dirty="0"/>
          </a:p>
        </p:txBody>
      </p:sp>
      <p:sp>
        <p:nvSpPr>
          <p:cNvPr id="8" name="TextBox 7"/>
          <p:cNvSpPr txBox="1"/>
          <p:nvPr/>
        </p:nvSpPr>
        <p:spPr>
          <a:xfrm>
            <a:off x="6452253" y="1392431"/>
            <a:ext cx="1051640" cy="276999"/>
          </a:xfrm>
          <a:prstGeom prst="rect">
            <a:avLst/>
          </a:prstGeom>
          <a:noFill/>
        </p:spPr>
        <p:txBody>
          <a:bodyPr wrap="none" rtlCol="0">
            <a:spAutoFit/>
          </a:bodyPr>
          <a:lstStyle/>
          <a:p>
            <a:r>
              <a:rPr lang="en-US" sz="1200" dirty="0" smtClean="0"/>
              <a:t>Apologies to</a:t>
            </a:r>
            <a:endParaRPr lang="en-US" sz="1200" dirty="0"/>
          </a:p>
        </p:txBody>
      </p:sp>
    </p:spTree>
    <p:extLst>
      <p:ext uri="{BB962C8B-B14F-4D97-AF65-F5344CB8AC3E}">
        <p14:creationId xmlns:p14="http://schemas.microsoft.com/office/powerpoint/2010/main" val="37797009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 your psychology</a:t>
            </a:r>
            <a:endParaRPr lang="en-US" dirty="0"/>
          </a:p>
        </p:txBody>
      </p:sp>
      <p:sp>
        <p:nvSpPr>
          <p:cNvPr id="3" name="Content Placeholder 2"/>
          <p:cNvSpPr>
            <a:spLocks noGrp="1"/>
          </p:cNvSpPr>
          <p:nvPr>
            <p:ph idx="1"/>
          </p:nvPr>
        </p:nvSpPr>
        <p:spPr>
          <a:xfrm>
            <a:off x="476266" y="2070846"/>
            <a:ext cx="8164538" cy="4663363"/>
          </a:xfrm>
        </p:spPr>
        <p:txBody>
          <a:bodyPr>
            <a:normAutofit fontScale="92500" lnSpcReduction="10000"/>
          </a:bodyPr>
          <a:lstStyle/>
          <a:p>
            <a:pPr marL="365760">
              <a:lnSpc>
                <a:spcPct val="120000"/>
              </a:lnSpc>
              <a:spcBef>
                <a:spcPts val="0"/>
              </a:spcBef>
            </a:pPr>
            <a:r>
              <a:rPr lang="en-US" dirty="0" smtClean="0"/>
              <a:t>What </a:t>
            </a:r>
            <a:r>
              <a:rPr lang="en-US" dirty="0" smtClean="0"/>
              <a:t>were your favorite and least favorite parts of this </a:t>
            </a:r>
            <a:r>
              <a:rPr lang="en-US" dirty="0" smtClean="0"/>
              <a:t>presentation</a:t>
            </a:r>
            <a:r>
              <a:rPr lang="en-US" dirty="0" smtClean="0"/>
              <a:t>?</a:t>
            </a:r>
          </a:p>
          <a:p>
            <a:pPr marL="365760">
              <a:lnSpc>
                <a:spcPct val="120000"/>
              </a:lnSpc>
              <a:spcBef>
                <a:spcPts val="0"/>
              </a:spcBef>
            </a:pPr>
            <a:r>
              <a:rPr lang="en-US" dirty="0" smtClean="0"/>
              <a:t>What different ideas did the photos, text, graphs, my words and demeanor, each convey to you?</a:t>
            </a:r>
          </a:p>
          <a:p>
            <a:pPr marL="365760">
              <a:lnSpc>
                <a:spcPct val="120000"/>
              </a:lnSpc>
              <a:spcBef>
                <a:spcPts val="0"/>
              </a:spcBef>
            </a:pPr>
            <a:r>
              <a:rPr lang="en-US" dirty="0" smtClean="0"/>
              <a:t>What might you have missed or misunderstood because of the way it was presented?</a:t>
            </a:r>
          </a:p>
          <a:p>
            <a:pPr marL="365760">
              <a:lnSpc>
                <a:spcPct val="120000"/>
              </a:lnSpc>
              <a:spcBef>
                <a:spcPts val="0"/>
              </a:spcBef>
            </a:pPr>
            <a:r>
              <a:rPr lang="en-US" dirty="0" smtClean="0"/>
              <a:t>How might you </a:t>
            </a:r>
            <a:r>
              <a:rPr lang="en-US" dirty="0" smtClean="0"/>
              <a:t>become a more </a:t>
            </a:r>
            <a:r>
              <a:rPr lang="en-US" dirty="0" smtClean="0"/>
              <a:t>versatile and critical </a:t>
            </a:r>
            <a:r>
              <a:rPr lang="en-US" dirty="0" smtClean="0"/>
              <a:t>thinker</a:t>
            </a:r>
            <a:r>
              <a:rPr lang="en-US" dirty="0" smtClean="0"/>
              <a:t>?</a:t>
            </a:r>
          </a:p>
          <a:p>
            <a:pPr marL="715010" lvl="2">
              <a:lnSpc>
                <a:spcPct val="120000"/>
              </a:lnSpc>
              <a:spcBef>
                <a:spcPts val="0"/>
              </a:spcBef>
            </a:pPr>
            <a:r>
              <a:rPr lang="en-US" dirty="0" smtClean="0"/>
              <a:t>Exercise weaker cognitive modalities</a:t>
            </a:r>
            <a:r>
              <a:rPr lang="en-US" dirty="0" smtClean="0"/>
              <a:t> </a:t>
            </a:r>
            <a:endParaRPr lang="en-US" dirty="0" smtClean="0"/>
          </a:p>
          <a:p>
            <a:pPr marL="365760">
              <a:lnSpc>
                <a:spcPct val="120000"/>
              </a:lnSpc>
              <a:spcBef>
                <a:spcPts val="0"/>
              </a:spcBef>
            </a:pPr>
            <a:r>
              <a:rPr lang="en-US" dirty="0" smtClean="0"/>
              <a:t>The complex nature and scale of global warming makes it nearly impossible to </a:t>
            </a:r>
            <a:r>
              <a:rPr lang="en-US" i="1" dirty="0" smtClean="0"/>
              <a:t>feel</a:t>
            </a:r>
            <a:r>
              <a:rPr lang="en-US" dirty="0"/>
              <a:t> </a:t>
            </a:r>
            <a:r>
              <a:rPr lang="en-US" dirty="0" smtClean="0"/>
              <a:t>without quantitative analysis</a:t>
            </a:r>
            <a:endParaRPr lang="en-US" dirty="0" smtClean="0"/>
          </a:p>
          <a:p>
            <a:pPr marL="715010" lvl="2">
              <a:lnSpc>
                <a:spcPct val="120000"/>
              </a:lnSpc>
              <a:spcBef>
                <a:spcPts val="0"/>
              </a:spcBef>
            </a:pPr>
            <a:r>
              <a:rPr lang="en-US" dirty="0" smtClean="0"/>
              <a:t>Just because we can’t feel CO</a:t>
            </a:r>
            <a:r>
              <a:rPr lang="en-US" baseline="-25000" dirty="0" smtClean="0"/>
              <a:t>2</a:t>
            </a:r>
            <a:r>
              <a:rPr lang="en-US" dirty="0" smtClean="0"/>
              <a:t> doesn’t mean its not as threatening as terrorism</a:t>
            </a:r>
          </a:p>
        </p:txBody>
      </p:sp>
      <p:sp>
        <p:nvSpPr>
          <p:cNvPr id="4" name="Slide Number Placeholder 3"/>
          <p:cNvSpPr>
            <a:spLocks noGrp="1"/>
          </p:cNvSpPr>
          <p:nvPr>
            <p:ph type="sldNum" sz="quarter" idx="12"/>
          </p:nvPr>
        </p:nvSpPr>
        <p:spPr/>
        <p:txBody>
          <a:bodyPr/>
          <a:lstStyle/>
          <a:p>
            <a:fld id="{ABDCC0E4-ED74-BA4C-8A4D-D7D555070D54}" type="slidenum">
              <a:rPr lang="en-US" smtClean="0"/>
              <a:t>52</a:t>
            </a:fld>
            <a:endParaRPr lang="en-US"/>
          </a:p>
        </p:txBody>
      </p:sp>
    </p:spTree>
    <p:extLst>
      <p:ext uri="{BB962C8B-B14F-4D97-AF65-F5344CB8AC3E}">
        <p14:creationId xmlns:p14="http://schemas.microsoft.com/office/powerpoint/2010/main" val="3109447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848" y="-4648"/>
            <a:ext cx="9156848" cy="6862648"/>
          </a:xfrm>
          <a:prstGeom prst="rect">
            <a:avLst/>
          </a:prstGeom>
        </p:spPr>
      </p:pic>
      <p:sp>
        <p:nvSpPr>
          <p:cNvPr id="3" name="Content Placeholder 2"/>
          <p:cNvSpPr>
            <a:spLocks noGrp="1"/>
          </p:cNvSpPr>
          <p:nvPr>
            <p:ph idx="1"/>
          </p:nvPr>
        </p:nvSpPr>
        <p:spPr>
          <a:xfrm>
            <a:off x="2784929" y="5134429"/>
            <a:ext cx="2394857" cy="1156606"/>
          </a:xfrm>
        </p:spPr>
        <p:txBody>
          <a:bodyPr/>
          <a:lstStyle/>
          <a:p>
            <a:pPr marL="0" indent="0">
              <a:buNone/>
            </a:pPr>
            <a:r>
              <a:rPr lang="en-US"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Thank you!! </a:t>
            </a:r>
          </a:p>
          <a:p>
            <a:pPr marL="0" indent="0">
              <a:buNone/>
            </a:pPr>
            <a:r>
              <a:rPr lang="en-US"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Questions!!</a:t>
            </a:r>
          </a:p>
        </p:txBody>
      </p:sp>
      <p:sp>
        <p:nvSpPr>
          <p:cNvPr id="4" name="Slide Number Placeholder 3"/>
          <p:cNvSpPr>
            <a:spLocks noGrp="1"/>
          </p:cNvSpPr>
          <p:nvPr>
            <p:ph type="sldNum" sz="quarter" idx="12"/>
          </p:nvPr>
        </p:nvSpPr>
        <p:spPr/>
        <p:txBody>
          <a:bodyPr/>
          <a:lstStyle/>
          <a:p>
            <a:fld id="{ABDCC0E4-ED74-BA4C-8A4D-D7D555070D54}" type="slidenum">
              <a:rPr lang="en-US" smtClean="0"/>
              <a:t>53</a:t>
            </a:fld>
            <a:endParaRPr lang="en-US"/>
          </a:p>
        </p:txBody>
      </p:sp>
    </p:spTree>
    <p:extLst>
      <p:ext uri="{BB962C8B-B14F-4D97-AF65-F5344CB8AC3E}">
        <p14:creationId xmlns:p14="http://schemas.microsoft.com/office/powerpoint/2010/main" val="2926670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fuel signatures</a:t>
            </a:r>
            <a:endParaRPr lang="en-US" dirty="0"/>
          </a:p>
        </p:txBody>
      </p:sp>
      <p:sp>
        <p:nvSpPr>
          <p:cNvPr id="3" name="Content Placeholder 2"/>
          <p:cNvSpPr>
            <a:spLocks noGrp="1"/>
          </p:cNvSpPr>
          <p:nvPr>
            <p:ph idx="1"/>
          </p:nvPr>
        </p:nvSpPr>
        <p:spPr>
          <a:xfrm>
            <a:off x="765175" y="2070846"/>
            <a:ext cx="4714541" cy="4182035"/>
          </a:xfrm>
        </p:spPr>
        <p:txBody>
          <a:bodyPr/>
          <a:lstStyle/>
          <a:p>
            <a:r>
              <a:rPr lang="en-US" dirty="0" smtClean="0"/>
              <a:t>Fossil fuels are enriched in Carbon-12. Corals are also becoming enriched in </a:t>
            </a:r>
            <a:endParaRPr lang="en-US" dirty="0"/>
          </a:p>
        </p:txBody>
      </p:sp>
      <p:pic>
        <p:nvPicPr>
          <p:cNvPr id="4" name="Picture 3"/>
          <p:cNvPicPr>
            <a:picLocks noChangeAspect="1"/>
          </p:cNvPicPr>
          <p:nvPr/>
        </p:nvPicPr>
        <p:blipFill>
          <a:blip r:embed="rId2"/>
          <a:stretch>
            <a:fillRect/>
          </a:stretch>
        </p:blipFill>
        <p:spPr>
          <a:xfrm>
            <a:off x="5479716" y="1848853"/>
            <a:ext cx="3505200" cy="3441700"/>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54</a:t>
            </a:fld>
            <a:endParaRPr lang="en-US"/>
          </a:p>
        </p:txBody>
      </p:sp>
    </p:spTree>
    <p:extLst>
      <p:ext uri="{BB962C8B-B14F-4D97-AF65-F5344CB8AC3E}">
        <p14:creationId xmlns:p14="http://schemas.microsoft.com/office/powerpoint/2010/main" val="3526084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thermometer</a:t>
            </a:r>
            <a:endParaRPr lang="en-US" dirty="0"/>
          </a:p>
        </p:txBody>
      </p:sp>
      <p:sp>
        <p:nvSpPr>
          <p:cNvPr id="3" name="Content Placeholder 2"/>
          <p:cNvSpPr>
            <a:spLocks noGrp="1"/>
          </p:cNvSpPr>
          <p:nvPr>
            <p:ph idx="1"/>
          </p:nvPr>
        </p:nvSpPr>
        <p:spPr>
          <a:xfrm>
            <a:off x="200527" y="2070846"/>
            <a:ext cx="4186322" cy="4182035"/>
          </a:xfrm>
        </p:spPr>
        <p:txBody>
          <a:bodyPr/>
          <a:lstStyle/>
          <a:p>
            <a:r>
              <a:rPr lang="en-US" dirty="0"/>
              <a:t>Sea level rises as land ice melts and warmer ocean water expands</a:t>
            </a:r>
            <a:r>
              <a:rPr lang="en-US" dirty="0" smtClean="0"/>
              <a:t> </a:t>
            </a:r>
          </a:p>
          <a:p>
            <a:r>
              <a:rPr lang="en-US" dirty="0" smtClean="0"/>
              <a:t>The vast continuity of the oceans computes a spatial average for us</a:t>
            </a:r>
            <a:endParaRPr lang="en-US" dirty="0"/>
          </a:p>
        </p:txBody>
      </p:sp>
      <p:pic>
        <p:nvPicPr>
          <p:cNvPr id="5" name="Picture 4"/>
          <p:cNvPicPr>
            <a:picLocks noChangeAspect="1"/>
          </p:cNvPicPr>
          <p:nvPr/>
        </p:nvPicPr>
        <p:blipFill>
          <a:blip r:embed="rId2"/>
          <a:stretch>
            <a:fillRect/>
          </a:stretch>
        </p:blipFill>
        <p:spPr>
          <a:xfrm>
            <a:off x="5057478" y="1708818"/>
            <a:ext cx="3977570" cy="2762820"/>
          </a:xfrm>
          <a:prstGeom prst="rect">
            <a:avLst/>
          </a:prstGeom>
        </p:spPr>
      </p:pic>
      <p:sp>
        <p:nvSpPr>
          <p:cNvPr id="4" name="Slide Number Placeholder 3"/>
          <p:cNvSpPr>
            <a:spLocks noGrp="1"/>
          </p:cNvSpPr>
          <p:nvPr>
            <p:ph type="sldNum" sz="quarter" idx="12"/>
          </p:nvPr>
        </p:nvSpPr>
        <p:spPr/>
        <p:txBody>
          <a:bodyPr/>
          <a:lstStyle/>
          <a:p>
            <a:fld id="{ABDCC0E4-ED74-BA4C-8A4D-D7D555070D54}" type="slidenum">
              <a:rPr lang="en-US" smtClean="0"/>
              <a:t>55</a:t>
            </a:fld>
            <a:endParaRPr lang="en-US"/>
          </a:p>
        </p:txBody>
      </p:sp>
    </p:spTree>
    <p:extLst>
      <p:ext uri="{BB962C8B-B14F-4D97-AF65-F5344CB8AC3E}">
        <p14:creationId xmlns:p14="http://schemas.microsoft.com/office/powerpoint/2010/main" val="850390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no rational doubt about global warming</a:t>
            </a:r>
            <a:endParaRPr lang="en-US" dirty="0"/>
          </a:p>
        </p:txBody>
      </p:sp>
      <p:sp>
        <p:nvSpPr>
          <p:cNvPr id="3" name="Content Placeholder 2"/>
          <p:cNvSpPr>
            <a:spLocks noGrp="1"/>
          </p:cNvSpPr>
          <p:nvPr>
            <p:ph idx="1"/>
          </p:nvPr>
        </p:nvSpPr>
        <p:spPr>
          <a:xfrm>
            <a:off x="59641" y="2070846"/>
            <a:ext cx="3154824" cy="4634118"/>
          </a:xfrm>
        </p:spPr>
        <p:txBody>
          <a:bodyPr>
            <a:normAutofit fontScale="92500"/>
          </a:bodyPr>
          <a:lstStyle/>
          <a:p>
            <a:r>
              <a:rPr lang="en-US" dirty="0" smtClean="0"/>
              <a:t>But one can still play tricks with statistics</a:t>
            </a:r>
          </a:p>
          <a:p>
            <a:r>
              <a:rPr lang="en-US" dirty="0"/>
              <a:t>Misunderstand complex interactions (e.g., increased Antarctic sea ice)</a:t>
            </a:r>
          </a:p>
          <a:p>
            <a:r>
              <a:rPr lang="en-US" dirty="0" smtClean="0"/>
              <a:t>Embellish confusion at the frontiers</a:t>
            </a:r>
          </a:p>
          <a:p>
            <a:r>
              <a:rPr lang="en-US" dirty="0" smtClean="0"/>
              <a:t>Etc. </a:t>
            </a:r>
          </a:p>
          <a:p>
            <a:endParaRPr lang="en-US" dirty="0"/>
          </a:p>
        </p:txBody>
      </p:sp>
      <p:pic>
        <p:nvPicPr>
          <p:cNvPr id="4" name="Picture 3"/>
          <p:cNvPicPr>
            <a:picLocks noChangeAspect="1"/>
          </p:cNvPicPr>
          <p:nvPr/>
        </p:nvPicPr>
        <p:blipFill>
          <a:blip r:embed="rId2"/>
          <a:stretch>
            <a:fillRect/>
          </a:stretch>
        </p:blipFill>
        <p:spPr>
          <a:xfrm>
            <a:off x="3214465" y="1975987"/>
            <a:ext cx="5843622" cy="4382717"/>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56</a:t>
            </a:fld>
            <a:endParaRPr lang="en-US"/>
          </a:p>
        </p:txBody>
      </p:sp>
    </p:spTree>
    <p:extLst>
      <p:ext uri="{BB962C8B-B14F-4D97-AF65-F5344CB8AC3E}">
        <p14:creationId xmlns:p14="http://schemas.microsoft.com/office/powerpoint/2010/main" val="114047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68"/>
            <a:ext cx="9037053" cy="1417638"/>
          </a:xfrm>
        </p:spPr>
        <p:txBody>
          <a:bodyPr/>
          <a:lstStyle/>
          <a:p>
            <a:r>
              <a:rPr lang="en-US" sz="4400" dirty="0" smtClean="0"/>
              <a:t>Prior notions profoundly affect how we perceive new information</a:t>
            </a:r>
            <a:endParaRPr lang="en-US" sz="4400"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Those with a tendency to reject environmentalism use uncertainties and debates at the margins of scientific research to support …</a:t>
            </a:r>
          </a:p>
          <a:p>
            <a:r>
              <a:rPr lang="en-US" dirty="0" smtClean="0">
                <a:solidFill>
                  <a:srgbClr val="FF0000"/>
                </a:solidFill>
              </a:rPr>
              <a:t>Costs of mitigation – doing nothing leads to a “healthy” secondary forest in many places, at no cost, and if you’re not a biologist or farmer or hunter-gather, etc., you may hardly know the difference …</a:t>
            </a:r>
          </a:p>
          <a:p>
            <a:r>
              <a:rPr lang="en-US" dirty="0" smtClean="0">
                <a:solidFill>
                  <a:srgbClr val="FF0000"/>
                </a:solidFill>
              </a:rPr>
              <a:t>Risks of mitigation </a:t>
            </a:r>
          </a:p>
          <a:p>
            <a:r>
              <a:rPr lang="en-US" dirty="0" smtClean="0">
                <a:solidFill>
                  <a:srgbClr val="FF0000"/>
                </a:solidFill>
              </a:rPr>
              <a:t>Doing nothing has consequences too</a:t>
            </a:r>
          </a:p>
          <a:p>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57</a:t>
            </a:fld>
            <a:endParaRPr lang="en-US"/>
          </a:p>
        </p:txBody>
      </p:sp>
    </p:spTree>
    <p:extLst>
      <p:ext uri="{BB962C8B-B14F-4D97-AF65-F5344CB8AC3E}">
        <p14:creationId xmlns:p14="http://schemas.microsoft.com/office/powerpoint/2010/main" val="3173066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oceans are 3-d</a:t>
            </a:r>
            <a:endParaRPr lang="en-US" dirty="0"/>
          </a:p>
        </p:txBody>
      </p:sp>
      <p:sp>
        <p:nvSpPr>
          <p:cNvPr id="3" name="Content Placeholder 2"/>
          <p:cNvSpPr>
            <a:spLocks noGrp="1"/>
          </p:cNvSpPr>
          <p:nvPr>
            <p:ph idx="1"/>
          </p:nvPr>
        </p:nvSpPr>
        <p:spPr>
          <a:xfrm>
            <a:off x="200527" y="2070846"/>
            <a:ext cx="4186322" cy="4182035"/>
          </a:xfrm>
        </p:spPr>
        <p:txBody>
          <a:bodyPr/>
          <a:lstStyle/>
          <a:p>
            <a:r>
              <a:rPr lang="en-US" dirty="0" smtClean="0"/>
              <a:t>We’re mostly aware of sea surface temperature</a:t>
            </a:r>
          </a:p>
          <a:p>
            <a:r>
              <a:rPr lang="en-US" dirty="0" smtClean="0"/>
              <a:t>These plots are measurements and computer models of temperature profiles vs. depth</a:t>
            </a:r>
            <a:endParaRPr lang="en-US" dirty="0"/>
          </a:p>
        </p:txBody>
      </p:sp>
      <p:pic>
        <p:nvPicPr>
          <p:cNvPr id="4" name="Picture 3"/>
          <p:cNvPicPr>
            <a:picLocks noChangeAspect="1"/>
          </p:cNvPicPr>
          <p:nvPr/>
        </p:nvPicPr>
        <p:blipFill>
          <a:blip r:embed="rId2"/>
          <a:stretch>
            <a:fillRect/>
          </a:stretch>
        </p:blipFill>
        <p:spPr>
          <a:xfrm>
            <a:off x="4386849" y="2070846"/>
            <a:ext cx="4648200" cy="3098800"/>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58</a:t>
            </a:fld>
            <a:endParaRPr lang="en-US"/>
          </a:p>
        </p:txBody>
      </p:sp>
    </p:spTree>
    <p:extLst>
      <p:ext uri="{BB962C8B-B14F-4D97-AF65-F5344CB8AC3E}">
        <p14:creationId xmlns:p14="http://schemas.microsoft.com/office/powerpoint/2010/main" val="3312939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Oil</a:t>
            </a:r>
            <a:endParaRPr lang="en-US" dirty="0"/>
          </a:p>
        </p:txBody>
      </p:sp>
      <p:sp>
        <p:nvSpPr>
          <p:cNvPr id="3" name="Content Placeholder 2"/>
          <p:cNvSpPr>
            <a:spLocks noGrp="1"/>
          </p:cNvSpPr>
          <p:nvPr>
            <p:ph idx="1"/>
          </p:nvPr>
        </p:nvSpPr>
        <p:spPr>
          <a:xfrm>
            <a:off x="765175" y="2070846"/>
            <a:ext cx="7612064" cy="4581168"/>
          </a:xfrm>
        </p:spPr>
        <p:txBody>
          <a:bodyPr>
            <a:normAutofit lnSpcReduction="10000"/>
          </a:bodyPr>
          <a:lstStyle/>
          <a:p>
            <a:r>
              <a:rPr lang="en-US" dirty="0" smtClean="0"/>
              <a:t>Eventually we will run out of oil </a:t>
            </a:r>
          </a:p>
          <a:p>
            <a:pPr lvl="1"/>
            <a:r>
              <a:rPr lang="en-US" dirty="0" smtClean="0"/>
              <a:t>That should slow GHGs</a:t>
            </a:r>
          </a:p>
          <a:p>
            <a:r>
              <a:rPr lang="en-US" dirty="0" smtClean="0"/>
              <a:t>Tar sands, methane leaks from </a:t>
            </a:r>
            <a:r>
              <a:rPr lang="en-US" dirty="0" err="1" smtClean="0"/>
              <a:t>fracking</a:t>
            </a:r>
            <a:r>
              <a:rPr lang="en-US" dirty="0" smtClean="0"/>
              <a:t> and hydrate mining will accelerate GHGs</a:t>
            </a:r>
          </a:p>
          <a:p>
            <a:pPr lvl="1"/>
            <a:r>
              <a:rPr lang="en-US" dirty="0" smtClean="0"/>
              <a:t>We’re using more energy (CO</a:t>
            </a:r>
            <a:r>
              <a:rPr lang="en-US" baseline="-25000" dirty="0"/>
              <a:t>2</a:t>
            </a:r>
            <a:r>
              <a:rPr lang="en-US" dirty="0" smtClean="0"/>
              <a:t>) to get energy</a:t>
            </a:r>
          </a:p>
          <a:p>
            <a:pPr lvl="1"/>
            <a:r>
              <a:rPr lang="en-US" dirty="0" smtClean="0"/>
              <a:t>2011 CO</a:t>
            </a:r>
            <a:r>
              <a:rPr lang="en-US" baseline="-25000" dirty="0" smtClean="0"/>
              <a:t>2</a:t>
            </a:r>
            <a:r>
              <a:rPr lang="en-US" dirty="0" smtClean="0"/>
              <a:t> emissions were the highest recorded</a:t>
            </a:r>
          </a:p>
          <a:p>
            <a:r>
              <a:rPr lang="en-US" dirty="0" smtClean="0"/>
              <a:t>To keep the price of oil down and perpetuate our (unsustainable) economy, expect greater risk taking, and more accidents (e.g., BP’s </a:t>
            </a:r>
            <a:r>
              <a:rPr lang="en-US" dirty="0" err="1" smtClean="0"/>
              <a:t>Deepwater</a:t>
            </a:r>
            <a:r>
              <a:rPr lang="en-US" dirty="0" smtClean="0"/>
              <a:t> Horizon; Shell’s Arctic fiasco; Exxon’s Arkansas </a:t>
            </a:r>
            <a:r>
              <a:rPr lang="en-US" dirty="0" err="1" smtClean="0"/>
              <a:t>pipline</a:t>
            </a:r>
            <a:r>
              <a:rPr lang="en-US" dirty="0" smtClean="0"/>
              <a:t> rupture, etc. etc. </a:t>
            </a:r>
          </a:p>
        </p:txBody>
      </p:sp>
      <p:sp>
        <p:nvSpPr>
          <p:cNvPr id="4" name="Slide Number Placeholder 3"/>
          <p:cNvSpPr>
            <a:spLocks noGrp="1"/>
          </p:cNvSpPr>
          <p:nvPr>
            <p:ph type="sldNum" sz="quarter" idx="12"/>
          </p:nvPr>
        </p:nvSpPr>
        <p:spPr/>
        <p:txBody>
          <a:bodyPr/>
          <a:lstStyle/>
          <a:p>
            <a:fld id="{ABDCC0E4-ED74-BA4C-8A4D-D7D555070D54}" type="slidenum">
              <a:rPr lang="en-US" smtClean="0"/>
              <a:t>59</a:t>
            </a:fld>
            <a:endParaRPr lang="en-US"/>
          </a:p>
        </p:txBody>
      </p:sp>
    </p:spTree>
    <p:extLst>
      <p:ext uri="{BB962C8B-B14F-4D97-AF65-F5344CB8AC3E}">
        <p14:creationId xmlns:p14="http://schemas.microsoft.com/office/powerpoint/2010/main" val="3566598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06" y="34195"/>
            <a:ext cx="8229822" cy="782389"/>
          </a:xfrm>
        </p:spPr>
        <p:txBody>
          <a:bodyPr/>
          <a:lstStyle/>
          <a:p>
            <a:r>
              <a:rPr lang="en-US" sz="3600" dirty="0" smtClean="0"/>
              <a:t>Low energy use and carbon footprint</a:t>
            </a:r>
            <a:endParaRPr lang="en-US" sz="3600" dirty="0"/>
          </a:p>
        </p:txBody>
      </p:sp>
      <p:sp>
        <p:nvSpPr>
          <p:cNvPr id="3" name="Content Placeholder 2"/>
          <p:cNvSpPr>
            <a:spLocks noGrp="1"/>
          </p:cNvSpPr>
          <p:nvPr>
            <p:ph idx="1"/>
          </p:nvPr>
        </p:nvSpPr>
        <p:spPr/>
        <p:txBody>
          <a:bodyPr/>
          <a:lstStyle/>
          <a:p>
            <a:r>
              <a:rPr lang="en-US" dirty="0" smtClean="0"/>
              <a:t> </a:t>
            </a:r>
            <a:r>
              <a:rPr lang="en-US" dirty="0" err="1" smtClean="0"/>
              <a:t>dfga</a:t>
            </a:r>
            <a:endParaRPr lang="en-US" dirty="0"/>
          </a:p>
        </p:txBody>
      </p:sp>
      <p:sp>
        <p:nvSpPr>
          <p:cNvPr id="4" name="Slide Number Placeholder 3"/>
          <p:cNvSpPr>
            <a:spLocks noGrp="1"/>
          </p:cNvSpPr>
          <p:nvPr>
            <p:ph type="sldNum" sz="quarter" idx="12"/>
          </p:nvPr>
        </p:nvSpPr>
        <p:spPr/>
        <p:txBody>
          <a:bodyPr/>
          <a:lstStyle/>
          <a:p>
            <a:fld id="{ABDCC0E4-ED74-BA4C-8A4D-D7D555070D54}" type="slidenum">
              <a:rPr lang="en-US" smtClean="0"/>
              <a:t>6</a:t>
            </a:fld>
            <a:endParaRPr lang="en-US"/>
          </a:p>
        </p:txBody>
      </p:sp>
      <p:pic>
        <p:nvPicPr>
          <p:cNvPr id="7" name="Picture 6" descr="DSC_6223.jpg"/>
          <p:cNvPicPr>
            <a:picLocks noChangeAspect="1"/>
          </p:cNvPicPr>
          <p:nvPr/>
        </p:nvPicPr>
        <p:blipFill rotWithShape="1">
          <a:blip r:embed="rId2">
            <a:extLst>
              <a:ext uri="{28A0092B-C50C-407E-A947-70E740481C1C}">
                <a14:useLocalDpi xmlns:a14="http://schemas.microsoft.com/office/drawing/2010/main" val="0"/>
              </a:ext>
            </a:extLst>
          </a:blip>
          <a:srcRect b="5572"/>
          <a:stretch/>
        </p:blipFill>
        <p:spPr>
          <a:xfrm>
            <a:off x="0" y="870158"/>
            <a:ext cx="9144000" cy="5733855"/>
          </a:xfrm>
          <a:prstGeom prst="rect">
            <a:avLst/>
          </a:prstGeom>
        </p:spPr>
      </p:pic>
    </p:spTree>
    <p:extLst>
      <p:ext uri="{BB962C8B-B14F-4D97-AF65-F5344CB8AC3E}">
        <p14:creationId xmlns:p14="http://schemas.microsoft.com/office/powerpoint/2010/main" val="4021957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and cancer</a:t>
            </a:r>
            <a:endParaRPr lang="en-US" dirty="0"/>
          </a:p>
        </p:txBody>
      </p:sp>
      <p:sp>
        <p:nvSpPr>
          <p:cNvPr id="3" name="Content Placeholder 2"/>
          <p:cNvSpPr>
            <a:spLocks noGrp="1"/>
          </p:cNvSpPr>
          <p:nvPr>
            <p:ph idx="1"/>
          </p:nvPr>
        </p:nvSpPr>
        <p:spPr>
          <a:xfrm>
            <a:off x="765175" y="2070846"/>
            <a:ext cx="7612064" cy="4550354"/>
          </a:xfrm>
        </p:spPr>
        <p:txBody>
          <a:bodyPr>
            <a:normAutofit fontScale="85000" lnSpcReduction="10000"/>
          </a:bodyPr>
          <a:lstStyle/>
          <a:p>
            <a:r>
              <a:rPr lang="en-US" i="1" dirty="0" smtClean="0"/>
              <a:t>Proving</a:t>
            </a:r>
            <a:r>
              <a:rPr lang="en-US" dirty="0" smtClean="0"/>
              <a:t> causality in complex systems is difficult, if not impossible </a:t>
            </a:r>
          </a:p>
          <a:p>
            <a:pPr lvl="1"/>
            <a:r>
              <a:rPr lang="en-US" dirty="0" smtClean="0"/>
              <a:t>The tobacco industry funded a propaganda campaign to generate doubt</a:t>
            </a:r>
          </a:p>
          <a:p>
            <a:pPr lvl="1"/>
            <a:r>
              <a:rPr lang="en-US" dirty="0" smtClean="0"/>
              <a:t>That cigarettes cause cancer was only accepted (and warnings mandated by law) when an industry whistleblower released internal documents</a:t>
            </a:r>
          </a:p>
          <a:p>
            <a:r>
              <a:rPr lang="en-US" dirty="0" smtClean="0"/>
              <a:t>The science (without the whistleblower) was not powerful enough to eliminate doubt about cigarettes causing cancer </a:t>
            </a:r>
          </a:p>
          <a:p>
            <a:r>
              <a:rPr lang="en-US" dirty="0" smtClean="0"/>
              <a:t>Can we expect our scientific enterprise will </a:t>
            </a:r>
            <a:r>
              <a:rPr lang="en-US" i="1" dirty="0" smtClean="0"/>
              <a:t>prove</a:t>
            </a:r>
            <a:r>
              <a:rPr lang="en-US" dirty="0" smtClean="0"/>
              <a:t> anthropogenic climate change – which would devastatingly devalue the most powerful corporations (people)?</a:t>
            </a:r>
          </a:p>
          <a:p>
            <a:pPr lvl="1"/>
            <a:r>
              <a:rPr lang="en-US" dirty="0" smtClean="0"/>
              <a:t>We’re addicted to oil …</a:t>
            </a:r>
          </a:p>
        </p:txBody>
      </p:sp>
      <p:sp>
        <p:nvSpPr>
          <p:cNvPr id="4" name="Slide Number Placeholder 3"/>
          <p:cNvSpPr>
            <a:spLocks noGrp="1"/>
          </p:cNvSpPr>
          <p:nvPr>
            <p:ph type="sldNum" sz="quarter" idx="12"/>
          </p:nvPr>
        </p:nvSpPr>
        <p:spPr/>
        <p:txBody>
          <a:bodyPr/>
          <a:lstStyle/>
          <a:p>
            <a:fld id="{ABDCC0E4-ED74-BA4C-8A4D-D7D555070D54}" type="slidenum">
              <a:rPr lang="en-US" smtClean="0"/>
              <a:t>60</a:t>
            </a:fld>
            <a:endParaRPr lang="en-US"/>
          </a:p>
        </p:txBody>
      </p:sp>
    </p:spTree>
    <p:extLst>
      <p:ext uri="{BB962C8B-B14F-4D97-AF65-F5344CB8AC3E}">
        <p14:creationId xmlns:p14="http://schemas.microsoft.com/office/powerpoint/2010/main" val="1078875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7275" y="79468"/>
            <a:ext cx="8204880" cy="1417638"/>
          </a:xfrm>
        </p:spPr>
        <p:txBody>
          <a:bodyPr/>
          <a:lstStyle/>
          <a:p>
            <a:r>
              <a:rPr lang="en-US" dirty="0" smtClean="0"/>
              <a:t>Current facts about smoking</a:t>
            </a:r>
            <a:endParaRPr lang="en-US" dirty="0"/>
          </a:p>
        </p:txBody>
      </p:sp>
      <p:sp>
        <p:nvSpPr>
          <p:cNvPr id="3" name="Content Placeholder 2"/>
          <p:cNvSpPr>
            <a:spLocks noGrp="1"/>
          </p:cNvSpPr>
          <p:nvPr>
            <p:ph idx="1"/>
          </p:nvPr>
        </p:nvSpPr>
        <p:spPr/>
        <p:txBody>
          <a:bodyPr>
            <a:normAutofit/>
          </a:bodyPr>
          <a:lstStyle/>
          <a:p>
            <a:r>
              <a:rPr lang="en-US" dirty="0" smtClean="0"/>
              <a:t>Tobacco causes 440,000 early deaths (1 in 5) in USA</a:t>
            </a:r>
          </a:p>
          <a:p>
            <a:r>
              <a:rPr lang="en-US" dirty="0" smtClean="0"/>
              <a:t>Tobacco causes 30% of cancer deaths, 87% of lung cancer deaths </a:t>
            </a:r>
          </a:p>
          <a:p>
            <a:r>
              <a:rPr lang="en-US" dirty="0" smtClean="0"/>
              <a:t>About 1 in 5 adults smoke</a:t>
            </a:r>
          </a:p>
          <a:p>
            <a:endParaRPr lang="en-US" dirty="0"/>
          </a:p>
          <a:p>
            <a:r>
              <a:rPr lang="en-US" i="1" dirty="0" smtClean="0"/>
              <a:t>And that’s a lot more up-close and personal than global warming … </a:t>
            </a:r>
          </a:p>
        </p:txBody>
      </p:sp>
      <p:sp>
        <p:nvSpPr>
          <p:cNvPr id="4" name="Slide Number Placeholder 3"/>
          <p:cNvSpPr>
            <a:spLocks noGrp="1"/>
          </p:cNvSpPr>
          <p:nvPr>
            <p:ph type="sldNum" sz="quarter" idx="12"/>
          </p:nvPr>
        </p:nvSpPr>
        <p:spPr/>
        <p:txBody>
          <a:bodyPr/>
          <a:lstStyle/>
          <a:p>
            <a:fld id="{ABDCC0E4-ED74-BA4C-8A4D-D7D555070D54}" type="slidenum">
              <a:rPr lang="en-US" smtClean="0"/>
              <a:t>61</a:t>
            </a:fld>
            <a:endParaRPr lang="en-US"/>
          </a:p>
        </p:txBody>
      </p:sp>
    </p:spTree>
    <p:extLst>
      <p:ext uri="{BB962C8B-B14F-4D97-AF65-F5344CB8AC3E}">
        <p14:creationId xmlns:p14="http://schemas.microsoft.com/office/powerpoint/2010/main" val="1597273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“Decisive Ecological Warfare”</a:t>
            </a:r>
            <a:endParaRPr lang="en-US" dirty="0"/>
          </a:p>
        </p:txBody>
      </p:sp>
      <p:sp>
        <p:nvSpPr>
          <p:cNvPr id="3" name="Content Placeholder 2"/>
          <p:cNvSpPr>
            <a:spLocks noGrp="1"/>
          </p:cNvSpPr>
          <p:nvPr>
            <p:ph idx="1"/>
          </p:nvPr>
        </p:nvSpPr>
        <p:spPr>
          <a:xfrm>
            <a:off x="765175" y="2070846"/>
            <a:ext cx="4904644" cy="4268339"/>
          </a:xfrm>
        </p:spPr>
        <p:txBody>
          <a:bodyPr>
            <a:normAutofit fontScale="92500" lnSpcReduction="10000"/>
          </a:bodyPr>
          <a:lstStyle/>
          <a:p>
            <a:r>
              <a:rPr lang="en-US" dirty="0" smtClean="0"/>
              <a:t>“At this point there are no good short-term outcomes for global human society.” “Human society – because of civilization – has painted itself into a corner.”</a:t>
            </a:r>
          </a:p>
          <a:p>
            <a:r>
              <a:rPr lang="en-US" dirty="0" smtClean="0"/>
              <a:t>“There’s no physical reason we couldn’t get together and act like adults and fix these problems… but the material systems of power make this impossible… We aren’t going to save the planet – or our own species – without a fight.” (pp. 425-6)</a:t>
            </a:r>
            <a:endParaRPr lang="en-US" dirty="0"/>
          </a:p>
        </p:txBody>
      </p:sp>
      <p:pic>
        <p:nvPicPr>
          <p:cNvPr id="4" name="Picture 3"/>
          <p:cNvPicPr>
            <a:picLocks noChangeAspect="1"/>
          </p:cNvPicPr>
          <p:nvPr/>
        </p:nvPicPr>
        <p:blipFill>
          <a:blip r:embed="rId3">
            <a:alphaModFix/>
          </a:blip>
          <a:srcRect l="18991" t="15917" r="25353"/>
          <a:stretch>
            <a:fillRect/>
          </a:stretch>
        </p:blipFill>
        <p:spPr>
          <a:xfrm>
            <a:off x="5672102" y="1806873"/>
            <a:ext cx="3138789" cy="4741943"/>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62</a:t>
            </a:fld>
            <a:endParaRPr lang="en-US"/>
          </a:p>
        </p:txBody>
      </p:sp>
    </p:spTree>
    <p:extLst>
      <p:ext uri="{BB962C8B-B14F-4D97-AF65-F5344CB8AC3E}">
        <p14:creationId xmlns:p14="http://schemas.microsoft.com/office/powerpoint/2010/main" val="2711830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47526"/>
            <a:ext cx="7612063" cy="646246"/>
          </a:xfrm>
        </p:spPr>
        <p:txBody>
          <a:bodyPr/>
          <a:lstStyle/>
          <a:p>
            <a:r>
              <a:rPr lang="en-US" sz="3600" dirty="0" smtClean="0"/>
              <a:t>What’s the </a:t>
            </a:r>
            <a:r>
              <a:rPr lang="en-US" sz="3600" i="1" dirty="0" smtClean="0"/>
              <a:t>value</a:t>
            </a:r>
            <a:r>
              <a:rPr lang="en-US" sz="3600" dirty="0" smtClean="0"/>
              <a:t> of this?</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DSC_62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177"/>
            <a:ext cx="9144000" cy="6072188"/>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7</a:t>
            </a:fld>
            <a:endParaRPr lang="en-US"/>
          </a:p>
        </p:txBody>
      </p:sp>
    </p:spTree>
    <p:extLst>
      <p:ext uri="{BB962C8B-B14F-4D97-AF65-F5344CB8AC3E}">
        <p14:creationId xmlns:p14="http://schemas.microsoft.com/office/powerpoint/2010/main" val="5254036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SC_62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54141" cy="6858000"/>
          </a:xfrm>
          <a:prstGeom prst="rect">
            <a:avLst/>
          </a:prstGeom>
        </p:spPr>
      </p:pic>
      <p:pic>
        <p:nvPicPr>
          <p:cNvPr id="5" name="Picture 4" descr="DSC_61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859" y="0"/>
            <a:ext cx="4554141" cy="6858000"/>
          </a:xfrm>
          <a:prstGeom prst="rect">
            <a:avLst/>
          </a:prstGeom>
        </p:spPr>
      </p:pic>
      <p:sp>
        <p:nvSpPr>
          <p:cNvPr id="6" name="Slide Number Placeholder 5"/>
          <p:cNvSpPr>
            <a:spLocks noGrp="1"/>
          </p:cNvSpPr>
          <p:nvPr>
            <p:ph type="sldNum" sz="quarter" idx="12"/>
          </p:nvPr>
        </p:nvSpPr>
        <p:spPr/>
        <p:txBody>
          <a:bodyPr/>
          <a:lstStyle/>
          <a:p>
            <a:fld id="{ABDCC0E4-ED74-BA4C-8A4D-D7D555070D54}" type="slidenum">
              <a:rPr lang="en-US" smtClean="0"/>
              <a:t>8</a:t>
            </a:fld>
            <a:endParaRPr lang="en-US"/>
          </a:p>
        </p:txBody>
      </p:sp>
      <p:sp>
        <p:nvSpPr>
          <p:cNvPr id="7" name="Title 1"/>
          <p:cNvSpPr txBox="1">
            <a:spLocks/>
          </p:cNvSpPr>
          <p:nvPr/>
        </p:nvSpPr>
        <p:spPr>
          <a:xfrm>
            <a:off x="765174" y="-47526"/>
            <a:ext cx="7612063" cy="646246"/>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3600" dirty="0" smtClean="0">
                <a:solidFill>
                  <a:srgbClr val="FF6600"/>
                </a:solidFill>
              </a:rPr>
              <a:t>“Salvage biology”</a:t>
            </a:r>
            <a:endParaRPr lang="en-US" sz="3600" dirty="0">
              <a:solidFill>
                <a:srgbClr val="FF6600"/>
              </a:solidFill>
            </a:endParaRPr>
          </a:p>
        </p:txBody>
      </p:sp>
    </p:spTree>
    <p:extLst>
      <p:ext uri="{BB962C8B-B14F-4D97-AF65-F5344CB8AC3E}">
        <p14:creationId xmlns:p14="http://schemas.microsoft.com/office/powerpoint/2010/main" val="39664462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Rainforests – a global view</a:t>
            </a:r>
            <a:endParaRPr lang="en-US" dirty="0"/>
          </a:p>
        </p:txBody>
      </p:sp>
      <p:sp>
        <p:nvSpPr>
          <p:cNvPr id="3" name="Content Placeholder 2"/>
          <p:cNvSpPr>
            <a:spLocks noGrp="1"/>
          </p:cNvSpPr>
          <p:nvPr>
            <p:ph idx="1"/>
          </p:nvPr>
        </p:nvSpPr>
        <p:spPr>
          <a:xfrm>
            <a:off x="765174" y="2070846"/>
            <a:ext cx="8023045" cy="4524083"/>
          </a:xfrm>
        </p:spPr>
        <p:txBody>
          <a:bodyPr>
            <a:normAutofit fontScale="85000" lnSpcReduction="10000"/>
          </a:bodyPr>
          <a:lstStyle/>
          <a:p>
            <a:pPr>
              <a:spcBef>
                <a:spcPts val="600"/>
              </a:spcBef>
            </a:pPr>
            <a:r>
              <a:rPr lang="en-US" dirty="0" smtClean="0"/>
              <a:t>Rainforests cover 6% of earth yet contain ~1/2 of its </a:t>
            </a:r>
            <a:r>
              <a:rPr lang="en-US" dirty="0" smtClean="0"/>
              <a:t>species</a:t>
            </a:r>
          </a:p>
          <a:p>
            <a:pPr lvl="1"/>
            <a:r>
              <a:rPr lang="en-US" dirty="0" smtClean="0"/>
              <a:t>Its biodiversity is valuable but not valued</a:t>
            </a:r>
            <a:endParaRPr lang="en-US" dirty="0" smtClean="0"/>
          </a:p>
          <a:p>
            <a:pPr>
              <a:spcBef>
                <a:spcPts val="600"/>
              </a:spcBef>
            </a:pPr>
            <a:r>
              <a:rPr lang="en-US" dirty="0"/>
              <a:t>They covered 14% of earth </a:t>
            </a:r>
            <a:r>
              <a:rPr lang="en-US" dirty="0" smtClean="0"/>
              <a:t>~100 </a:t>
            </a:r>
            <a:r>
              <a:rPr lang="en-US" dirty="0"/>
              <a:t>years ago</a:t>
            </a:r>
          </a:p>
          <a:p>
            <a:pPr>
              <a:spcBef>
                <a:spcPts val="600"/>
              </a:spcBef>
            </a:pPr>
            <a:r>
              <a:rPr lang="en-US" dirty="0" smtClean="0"/>
              <a:t>Source of ~¼ of natural </a:t>
            </a:r>
            <a:r>
              <a:rPr lang="en-US" dirty="0" smtClean="0"/>
              <a:t/>
            </a:r>
            <a:br>
              <a:rPr lang="en-US" dirty="0" smtClean="0"/>
            </a:br>
            <a:r>
              <a:rPr lang="en-US" dirty="0" smtClean="0"/>
              <a:t>medicines </a:t>
            </a:r>
            <a:endParaRPr lang="en-US" dirty="0" smtClean="0"/>
          </a:p>
          <a:p>
            <a:pPr>
              <a:spcBef>
                <a:spcPts val="600"/>
              </a:spcBef>
            </a:pPr>
            <a:r>
              <a:rPr lang="en-US" dirty="0" smtClean="0"/>
              <a:t>28% of oxygen from CO</a:t>
            </a:r>
            <a:r>
              <a:rPr lang="en-US" baseline="-25000" dirty="0" smtClean="0"/>
              <a:t>2</a:t>
            </a:r>
          </a:p>
          <a:p>
            <a:pPr>
              <a:spcBef>
                <a:spcPts val="600"/>
              </a:spcBef>
            </a:pPr>
            <a:r>
              <a:rPr lang="en-US" dirty="0" smtClean="0"/>
              <a:t>&gt;60 </a:t>
            </a:r>
            <a:r>
              <a:rPr lang="en-US" i="1" dirty="0" err="1" smtClean="0"/>
              <a:t>uncontacted</a:t>
            </a:r>
            <a:r>
              <a:rPr lang="en-US" dirty="0" smtClean="0"/>
              <a:t> tribes in </a:t>
            </a:r>
            <a:r>
              <a:rPr lang="en-US" dirty="0" smtClean="0"/>
              <a:t/>
            </a:r>
            <a:br>
              <a:rPr lang="en-US" dirty="0" smtClean="0"/>
            </a:br>
            <a:r>
              <a:rPr lang="en-US" dirty="0" smtClean="0"/>
              <a:t>Brazi</a:t>
            </a:r>
            <a:r>
              <a:rPr lang="en-US" dirty="0" smtClean="0"/>
              <a:t>l </a:t>
            </a:r>
            <a:r>
              <a:rPr lang="en-US" dirty="0" smtClean="0"/>
              <a:t>in </a:t>
            </a:r>
            <a:r>
              <a:rPr lang="en-US" dirty="0" smtClean="0"/>
              <a:t>2007</a:t>
            </a:r>
          </a:p>
          <a:p>
            <a:pPr>
              <a:spcBef>
                <a:spcPts val="600"/>
              </a:spcBef>
            </a:pPr>
            <a:endParaRPr lang="en-US" dirty="0" smtClean="0"/>
          </a:p>
          <a:p>
            <a:r>
              <a:rPr lang="en-US" sz="3400" i="1" dirty="0" smtClean="0"/>
              <a:t>These are different </a:t>
            </a:r>
            <a:r>
              <a:rPr lang="en-US" sz="3400" dirty="0" smtClean="0"/>
              <a:t>kinds</a:t>
            </a:r>
            <a:r>
              <a:rPr lang="en-US" sz="3400" i="1" dirty="0" smtClean="0"/>
              <a:t> of facts </a:t>
            </a:r>
          </a:p>
          <a:p>
            <a:pPr lvl="1"/>
            <a:r>
              <a:rPr lang="en-US" sz="2900" dirty="0" smtClean="0"/>
              <a:t>Abstract, analytical, </a:t>
            </a:r>
            <a:r>
              <a:rPr lang="en-US" sz="2900" dirty="0"/>
              <a:t>calculated, </a:t>
            </a:r>
            <a:r>
              <a:rPr lang="en-US" sz="2900" dirty="0" smtClean="0"/>
              <a:t>vs</a:t>
            </a:r>
            <a:r>
              <a:rPr lang="en-US" sz="2900" dirty="0"/>
              <a:t>. the </a:t>
            </a:r>
            <a:r>
              <a:rPr lang="en-US" sz="2900" dirty="0" smtClean="0"/>
              <a:t>personal, emotional </a:t>
            </a:r>
            <a:r>
              <a:rPr lang="en-US" sz="2900" i="1" dirty="0" smtClean="0"/>
              <a:t>facts </a:t>
            </a:r>
            <a:r>
              <a:rPr lang="en-US" sz="2900" dirty="0" smtClean="0"/>
              <a:t>conveyed in the previous photos</a:t>
            </a:r>
            <a:endParaRPr lang="en-US" sz="2900" dirty="0"/>
          </a:p>
        </p:txBody>
      </p:sp>
      <p:pic>
        <p:nvPicPr>
          <p:cNvPr id="4" name="Picture 3"/>
          <p:cNvPicPr>
            <a:picLocks noChangeAspect="1"/>
          </p:cNvPicPr>
          <p:nvPr/>
        </p:nvPicPr>
        <p:blipFill>
          <a:blip r:embed="rId3"/>
          <a:stretch>
            <a:fillRect/>
          </a:stretch>
        </p:blipFill>
        <p:spPr>
          <a:xfrm>
            <a:off x="4714963" y="3117547"/>
            <a:ext cx="4335582" cy="2205727"/>
          </a:xfrm>
          <a:prstGeom prst="rect">
            <a:avLst/>
          </a:prstGeom>
        </p:spPr>
      </p:pic>
      <p:sp>
        <p:nvSpPr>
          <p:cNvPr id="5" name="Slide Number Placeholder 4"/>
          <p:cNvSpPr>
            <a:spLocks noGrp="1"/>
          </p:cNvSpPr>
          <p:nvPr>
            <p:ph type="sldNum" sz="quarter" idx="12"/>
          </p:nvPr>
        </p:nvSpPr>
        <p:spPr/>
        <p:txBody>
          <a:bodyPr/>
          <a:lstStyle/>
          <a:p>
            <a:fld id="{ABDCC0E4-ED74-BA4C-8A4D-D7D555070D54}" type="slidenum">
              <a:rPr lang="en-US" smtClean="0"/>
              <a:t>9</a:t>
            </a:fld>
            <a:endParaRPr lang="en-US"/>
          </a:p>
        </p:txBody>
      </p:sp>
    </p:spTree>
    <p:extLst>
      <p:ext uri="{BB962C8B-B14F-4D97-AF65-F5344CB8AC3E}">
        <p14:creationId xmlns:p14="http://schemas.microsoft.com/office/powerpoint/2010/main" val="205301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11956</TotalTime>
  <Words>3077</Words>
  <Application>Microsoft Macintosh PowerPoint</Application>
  <PresentationFormat>On-screen Show (4:3)</PresentationFormat>
  <Paragraphs>355</Paragraphs>
  <Slides>62</Slides>
  <Notes>13</Notes>
  <HiddenSlides>9</HiddenSlides>
  <MMClips>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Habitat</vt:lpstr>
      <vt:lpstr>From saving the rainforests   to saving our planet</vt:lpstr>
      <vt:lpstr>Outline</vt:lpstr>
      <vt:lpstr>Rainforests are being destroyed</vt:lpstr>
      <vt:lpstr>Experiencing secondary vs. primary forest</vt:lpstr>
      <vt:lpstr>Being intimate with the forest </vt:lpstr>
      <vt:lpstr>Low energy use and carbon footprint</vt:lpstr>
      <vt:lpstr>What’s the value of this?</vt:lpstr>
      <vt:lpstr>PowerPoint Presentation</vt:lpstr>
      <vt:lpstr>Rainforests – a global view</vt:lpstr>
      <vt:lpstr>Abstraction and our brains</vt:lpstr>
      <vt:lpstr>Is there a problem?</vt:lpstr>
      <vt:lpstr>What’s the “debate” about?</vt:lpstr>
      <vt:lpstr>The “Debate” Travels … </vt:lpstr>
      <vt:lpstr>Deforestation is a problem</vt:lpstr>
      <vt:lpstr>A view from the ground …</vt:lpstr>
      <vt:lpstr>We took over a tired, eroded farm …</vt:lpstr>
      <vt:lpstr>Our typical farm in Costa Rica</vt:lpstr>
      <vt:lpstr>PowerPoint Presentation</vt:lpstr>
      <vt:lpstr>PowerPoint Presentation</vt:lpstr>
      <vt:lpstr>PowerPoint Presentation</vt:lpstr>
      <vt:lpstr>PowerPoint Presentation</vt:lpstr>
      <vt:lpstr>Conclusions</vt:lpstr>
      <vt:lpstr>Global Warming</vt:lpstr>
      <vt:lpstr>PowerPoint Presentation</vt:lpstr>
      <vt:lpstr>Global Warming</vt:lpstr>
      <vt:lpstr>How to accurately measure  Earth’s temperature?</vt:lpstr>
      <vt:lpstr>Ice cores</vt:lpstr>
      <vt:lpstr>Ice cores</vt:lpstr>
      <vt:lpstr>Global warming should have many signatures</vt:lpstr>
      <vt:lpstr>Numerous signs of GW</vt:lpstr>
      <vt:lpstr>Why is Earth warming now?</vt:lpstr>
      <vt:lpstr>Cause vs. effect</vt:lpstr>
      <vt:lpstr>Climate Sensitivity to CO2 </vt:lpstr>
      <vt:lpstr>Effects of warming</vt:lpstr>
      <vt:lpstr>Distractions instead of solutions … </vt:lpstr>
      <vt:lpstr>Distractions instead of solutions … </vt:lpstr>
      <vt:lpstr>Distractions … </vt:lpstr>
      <vt:lpstr>PowerPoint Presentation</vt:lpstr>
      <vt:lpstr>A view from 230 miles high</vt:lpstr>
      <vt:lpstr>Climate of Doubt</vt:lpstr>
      <vt:lpstr>PowerPoint Presentation</vt:lpstr>
      <vt:lpstr>Exponential Growth</vt:lpstr>
      <vt:lpstr>Exponential Growth</vt:lpstr>
      <vt:lpstr>PowerPoint Presentation</vt:lpstr>
      <vt:lpstr>Green energy</vt:lpstr>
      <vt:lpstr>$1 Trillion for solar energy </vt:lpstr>
      <vt:lpstr>Prognosis</vt:lpstr>
      <vt:lpstr>Prognosis</vt:lpstr>
      <vt:lpstr>“Decisive Ecological Warfare”</vt:lpstr>
      <vt:lpstr>Actions to consider</vt:lpstr>
      <vt:lpstr>Keep a positive attitude …</vt:lpstr>
      <vt:lpstr>Discover your psychology</vt:lpstr>
      <vt:lpstr>PowerPoint Presentation</vt:lpstr>
      <vt:lpstr>Fossil fuel signatures</vt:lpstr>
      <vt:lpstr>Sea level thermometer</vt:lpstr>
      <vt:lpstr>There is no rational doubt about global warming</vt:lpstr>
      <vt:lpstr>Prior notions profoundly affect how we perceive new information</vt:lpstr>
      <vt:lpstr>The oceans are 3-d</vt:lpstr>
      <vt:lpstr>Peak Oil</vt:lpstr>
      <vt:lpstr>Tobacco and cancer</vt:lpstr>
      <vt:lpstr>Current facts about smoking</vt:lpstr>
      <vt:lpstr>“Decisive Ecological Warfare”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saving the rainforests to saving our planet</dc:title>
  <dc:creator>brian rasnow</dc:creator>
  <cp:lastModifiedBy>brian rasnow</cp:lastModifiedBy>
  <cp:revision>169</cp:revision>
  <dcterms:created xsi:type="dcterms:W3CDTF">2013-04-03T14:54:17Z</dcterms:created>
  <dcterms:modified xsi:type="dcterms:W3CDTF">2013-04-13T01:35:56Z</dcterms:modified>
</cp:coreProperties>
</file>